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7" r:id="rId4"/>
    <p:sldId id="260" r:id="rId5"/>
    <p:sldId id="261" r:id="rId6"/>
    <p:sldId id="272" r:id="rId7"/>
    <p:sldId id="268" r:id="rId8"/>
    <p:sldId id="269" r:id="rId9"/>
    <p:sldId id="270" r:id="rId10"/>
    <p:sldId id="271" r:id="rId11"/>
    <p:sldId id="273" r:id="rId12"/>
    <p:sldId id="276" r:id="rId13"/>
    <p:sldId id="25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648EA2-F5EA-4E5A-AA34-4D0DEC049BBE}">
          <p14:sldIdLst>
            <p14:sldId id="256"/>
            <p14:sldId id="262"/>
            <p14:sldId id="267"/>
            <p14:sldId id="260"/>
            <p14:sldId id="261"/>
            <p14:sldId id="272"/>
            <p14:sldId id="268"/>
            <p14:sldId id="269"/>
            <p14:sldId id="270"/>
            <p14:sldId id="271"/>
            <p14:sldId id="273"/>
            <p14:sldId id="276"/>
            <p14:sldId id="258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gldnas01\Projects\90557.00%20-%20MENDI,%20Proposed%20Remediation%20Works\7.0%20Drawings\ground%20profile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42057049915899E-2"/>
          <c:y val="7.9909580680405379E-2"/>
          <c:w val="0.56361320307698382"/>
          <c:h val="0.884675683482148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Filling - Poorly compacted</c:v>
                </c:pt>
              </c:strCache>
            </c:strRef>
          </c:tx>
          <c:spPr>
            <a:pattFill prst="smGrid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Sheet1!$C$16:$H$16</c:f>
              <c:numCache>
                <c:formatCode>General</c:formatCode>
                <c:ptCount val="6"/>
                <c:pt idx="0">
                  <c:v>2</c:v>
                </c:pt>
                <c:pt idx="1">
                  <c:v>0.9</c:v>
                </c:pt>
                <c:pt idx="2">
                  <c:v>1.8</c:v>
                </c:pt>
                <c:pt idx="3">
                  <c:v>2.1</c:v>
                </c:pt>
                <c:pt idx="4">
                  <c:v>0</c:v>
                </c:pt>
                <c:pt idx="5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Old Topsoil - Soft</c:v>
                </c:pt>
              </c:strCache>
            </c:strRef>
          </c:tx>
          <c:spPr>
            <a:pattFill prst="pct20">
              <a:fgClr>
                <a:schemeClr val="tx1">
                  <a:lumMod val="65000"/>
                  <a:lumOff val="35000"/>
                </a:schemeClr>
              </a:fgClr>
              <a:bgClr>
                <a:srgbClr val="FFFF00"/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Sheet1!$C$17:$H$17</c:f>
              <c:numCache>
                <c:formatCode>General</c:formatCode>
                <c:ptCount val="6"/>
                <c:pt idx="0">
                  <c:v>0.20000000000000018</c:v>
                </c:pt>
                <c:pt idx="1">
                  <c:v>0.4</c:v>
                </c:pt>
                <c:pt idx="2">
                  <c:v>0</c:v>
                </c:pt>
                <c:pt idx="3">
                  <c:v>0.29999999999999982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Silty Clay - Very Soft</c:v>
                </c:pt>
              </c:strCache>
            </c:strRef>
          </c:tx>
          <c:spPr>
            <a:pattFill prst="dashVert">
              <a:fgClr>
                <a:schemeClr val="tx1">
                  <a:lumMod val="65000"/>
                  <a:lumOff val="35000"/>
                </a:schemeClr>
              </a:fgClr>
              <a:bgClr>
                <a:srgbClr val="FFC000"/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Sheet1!$C$18:$H$18</c:f>
              <c:numCache>
                <c:formatCode>General</c:formatCode>
                <c:ptCount val="6"/>
                <c:pt idx="0">
                  <c:v>0</c:v>
                </c:pt>
                <c:pt idx="1">
                  <c:v>4.7</c:v>
                </c:pt>
                <c:pt idx="2">
                  <c:v>0</c:v>
                </c:pt>
                <c:pt idx="3">
                  <c:v>0</c:v>
                </c:pt>
                <c:pt idx="4">
                  <c:v>0.9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Silty Clay - Soft or Soft to Firm</c:v>
                </c:pt>
              </c:strCache>
            </c:strRef>
          </c:tx>
          <c:spPr>
            <a:pattFill prst="lgCheck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75000"/>
                </a:schemeClr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Sheet1!$C$19:$H$19</c:f>
              <c:numCache>
                <c:formatCode>General</c:formatCode>
                <c:ptCount val="6"/>
                <c:pt idx="0">
                  <c:v>1.0999999999999996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0.70000000000000007</c:v>
                </c:pt>
                <c:pt idx="5">
                  <c:v>0.7</c:v>
                </c:pt>
              </c:numCache>
            </c:numRef>
          </c:val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Silty Clay - Firm to Stiff or Stronger</c:v>
                </c:pt>
              </c:strCache>
            </c:strRef>
          </c:tx>
          <c:spPr>
            <a:pattFill prst="dkHorz">
              <a:fgClr>
                <a:schemeClr val="tx1">
                  <a:lumMod val="65000"/>
                  <a:lumOff val="35000"/>
                </a:schemeClr>
              </a:fgClr>
              <a:bgClr>
                <a:srgbClr val="00B0F0"/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Sheet1!$C$20:$H$20</c:f>
              <c:numCache>
                <c:formatCode>General</c:formatCode>
                <c:ptCount val="6"/>
                <c:pt idx="0">
                  <c:v>0.70000000000000018</c:v>
                </c:pt>
                <c:pt idx="1">
                  <c:v>0</c:v>
                </c:pt>
                <c:pt idx="2">
                  <c:v>1.0999999999999999</c:v>
                </c:pt>
                <c:pt idx="3">
                  <c:v>0.60000000000000009</c:v>
                </c:pt>
                <c:pt idx="4">
                  <c:v>1.4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Silty Clay - Soft or Soft to Firm</c:v>
                </c:pt>
              </c:strCache>
            </c:strRef>
          </c:tx>
          <c:spPr>
            <a:pattFill prst="wdDnDiag">
              <a:fgClr>
                <a:schemeClr val="tx1">
                  <a:lumMod val="65000"/>
                  <a:lumOff val="35000"/>
                </a:schemeClr>
              </a:fgClr>
              <a:bgClr>
                <a:schemeClr val="accent2">
                  <a:lumMod val="60000"/>
                  <a:lumOff val="40000"/>
                </a:schemeClr>
              </a:bgClr>
            </a:patt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Sheet1!$C$21:$H$21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2.6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Sheet1!$B$22</c:f>
              <c:strCache>
                <c:ptCount val="1"/>
                <c:pt idx="0">
                  <c:v>Silty Clay - Firm to Stiff or Stronger</c:v>
                </c:pt>
              </c:strCache>
            </c:strRef>
          </c:tx>
          <c:spPr>
            <a:pattFill prst="dkHorz">
              <a:fgClr>
                <a:schemeClr val="tx1">
                  <a:lumMod val="65000"/>
                  <a:lumOff val="35000"/>
                </a:schemeClr>
              </a:fgClr>
              <a:bgClr>
                <a:srgbClr val="00B0F0"/>
              </a:bgClr>
            </a:patt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Sheet1!$C$2:$J$2</c:f>
              <c:strCache>
                <c:ptCount val="8"/>
                <c:pt idx="0">
                  <c:v>Mendi Sister House</c:v>
                </c:pt>
                <c:pt idx="1">
                  <c:v>Mendi Sister House</c:v>
                </c:pt>
                <c:pt idx="2">
                  <c:v>Catechrist Training School</c:v>
                </c:pt>
                <c:pt idx="3">
                  <c:v>Catechrist Training School</c:v>
                </c:pt>
                <c:pt idx="4">
                  <c:v>Tente Prist House</c:v>
                </c:pt>
                <c:pt idx="5">
                  <c:v>Tente Double Classroom</c:v>
                </c:pt>
                <c:pt idx="6">
                  <c:v>Bore 7</c:v>
                </c:pt>
                <c:pt idx="7">
                  <c:v>Bore 8</c:v>
                </c:pt>
              </c:strCache>
            </c:strRef>
          </c:cat>
          <c:val>
            <c:numRef>
              <c:f>Sheet1!$C$22:$H$22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Sheet1!$B$23</c:f>
              <c:strCache>
                <c:ptCount val="1"/>
                <c:pt idx="0">
                  <c:v>Silty Clay - Stiff</c:v>
                </c:pt>
              </c:strCache>
            </c:strRef>
          </c:tx>
          <c:spPr>
            <a:pattFill prst="we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</c:spPr>
          <c:invertIfNegative val="0"/>
          <c:val>
            <c:numRef>
              <c:f>Sheet1!$C$23:$H$23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8"/>
          <c:order val="8"/>
          <c:tx>
            <c:strRef>
              <c:f>Sheet1!$B$24</c:f>
              <c:strCache>
                <c:ptCount val="1"/>
                <c:pt idx="0">
                  <c:v>Silty Clay - Soft</c:v>
                </c:pt>
              </c:strCache>
            </c:strRef>
          </c:tx>
          <c:spPr>
            <a:pattFill prst="lgCheck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75000"/>
                </a:schemeClr>
              </a:bgClr>
            </a:pattFill>
          </c:spPr>
          <c:invertIfNegative val="0"/>
          <c:val>
            <c:numRef>
              <c:f>Sheet1!$C$24:$H$24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9"/>
          <c:order val="9"/>
          <c:tx>
            <c:strRef>
              <c:f>Sheet1!$B$25</c:f>
              <c:strCache>
                <c:ptCount val="1"/>
                <c:pt idx="0">
                  <c:v>Silty Clay - Stiff</c:v>
                </c:pt>
              </c:strCache>
            </c:strRef>
          </c:tx>
          <c:spPr>
            <a:pattFill prst="weave">
              <a:fgClr>
                <a:schemeClr val="tx1">
                  <a:lumMod val="65000"/>
                  <a:lumOff val="35000"/>
                </a:schemeClr>
              </a:fgClr>
              <a:bgClr>
                <a:srgbClr val="92D050"/>
              </a:bgClr>
            </a:pattFill>
          </c:spPr>
          <c:invertIfNegative val="0"/>
          <c:val>
            <c:numRef>
              <c:f>Sheet1!$C$25:$H$25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227073024"/>
        <c:axId val="230040320"/>
      </c:barChart>
      <c:catAx>
        <c:axId val="227073024"/>
        <c:scaling>
          <c:orientation val="minMax"/>
        </c:scaling>
        <c:delete val="0"/>
        <c:axPos val="t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30040320"/>
        <c:crosses val="autoZero"/>
        <c:auto val="1"/>
        <c:lblAlgn val="ctr"/>
        <c:lblOffset val="100"/>
        <c:noMultiLvlLbl val="0"/>
      </c:catAx>
      <c:valAx>
        <c:axId val="230040320"/>
        <c:scaling>
          <c:orientation val="maxMin"/>
          <c:max val="6.5"/>
          <c:min val="0"/>
        </c:scaling>
        <c:delete val="0"/>
        <c:axPos val="l"/>
        <c:majorGridlines/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Depth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707302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222509124138642"/>
          <c:y val="0.18315262027653242"/>
          <c:w val="0.30655471405731372"/>
          <c:h val="0.54757035753305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466D-CDEE-4439-A1DF-F3542E6BC96D}" type="datetimeFigureOut">
              <a:rPr lang="en-AU" smtClean="0"/>
              <a:t>5/02/2019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8B165-4966-4F8C-A9C6-C67E1A2A5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45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6762-C09F-4560-8721-0E57D6405F31}" type="datetime1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81CC-1F9D-474F-BD0D-56C6694E08BF}" type="datetime1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4430-1D02-4A63-8EF6-96F853A93CC7}" type="datetime1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43E8-EB1D-4249-B9D4-3E8886CF6DE5}" type="datetime1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D718-31D0-4C62-BA44-D0B40BFEC925}" type="datetime1">
              <a:rPr lang="en-AU" smtClean="0"/>
              <a:t>5/02/2019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E842-7D09-4778-A5D2-201FAAAA201B}" type="datetime1">
              <a:rPr lang="en-AU" smtClean="0"/>
              <a:t>5/02/2019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C019-D341-4095-BF8E-901851840DA0}" type="datetime1">
              <a:rPr lang="en-AU" smtClean="0"/>
              <a:t>5/02/2019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42DA-FC1E-4FA1-B37F-6D6044F9ADD4}" type="datetime1">
              <a:rPr lang="en-AU" smtClean="0"/>
              <a:t>5/02/2019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F717-C77D-4F09-A38F-D6C3415CEDE2}" type="datetime1">
              <a:rPr lang="en-AU" smtClean="0"/>
              <a:t>5/02/2019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BE32-276B-4A5C-AA7F-71FA64AF4864}" type="datetime1">
              <a:rPr lang="en-AU" smtClean="0"/>
              <a:t>5/02/2019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B28-B23F-4A4A-A6D5-82EE043ED91E}" type="datetime1">
              <a:rPr lang="en-AU" smtClean="0"/>
              <a:t>5/02/2019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4D5121D-A001-4886-8658-5FE3502FA75D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0E7373-1427-4447-809E-4F951964B886}" type="datetime1">
              <a:rPr lang="en-AU" smtClean="0"/>
              <a:t>5/02/2019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google.com.au/url?sa=i&amp;rct=j&amp;q=&amp;esrc=s&amp;source=images&amp;cd=&amp;ved=2ahUKEwjg2OSx6JvgAhUBOI8KHYoLCaMQjRx6BAgBEAU&amp;url=https://www.radionz.co.nz/international/pacific-news/336643/five-more-killed-in-png-election-violence-in-mendi&amp;psig=AOvVaw0EiA-j2_5mU9nY9iu0I0AE&amp;ust=154915450080648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google.com.au/url?sa=i&amp;rct=j&amp;q=&amp;esrc=s&amp;source=images&amp;cd=&amp;cad=rja&amp;uact=8&amp;ved=2ahUKEwjCxLfA-ZvgAhWHq48KHY9tDMUQjRx6BAgBEAU&amp;url=https://paige-west.com/papua-new-guinea/&amp;psig=AOvVaw2-4azGBTsQN1oE32etbgsc&amp;ust=1549159011290312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60800"/>
            <a:ext cx="2571750" cy="3429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5" y="75311"/>
            <a:ext cx="7762430" cy="2060575"/>
          </a:xfrm>
        </p:spPr>
        <p:txBody>
          <a:bodyPr/>
          <a:lstStyle/>
          <a:p>
            <a:pPr algn="ctr"/>
            <a:r>
              <a:rPr lang="en-AU" dirty="0" smtClean="0"/>
              <a:t>My PNG</a:t>
            </a:r>
            <a:br>
              <a:rPr lang="en-AU" dirty="0" smtClean="0"/>
            </a:br>
            <a:r>
              <a:rPr lang="en-AU" dirty="0" smtClean="0"/>
              <a:t>Adventure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2735946"/>
            <a:ext cx="2571750" cy="524854"/>
          </a:xfrm>
        </p:spPr>
        <p:txBody>
          <a:bodyPr/>
          <a:lstStyle/>
          <a:p>
            <a:pPr algn="ctr"/>
            <a:r>
              <a:rPr lang="en-AU" dirty="0" smtClean="0"/>
              <a:t>Papua New Guinea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28631" r="64717" b="18121"/>
          <a:stretch/>
        </p:blipFill>
        <p:spPr bwMode="auto">
          <a:xfrm>
            <a:off x="3114230" y="2281015"/>
            <a:ext cx="5105400" cy="439926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6553200" y="3124200"/>
            <a:ext cx="838200" cy="2133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459790">
            <a:off x="6924675" y="3874346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2500km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7511">
            <a:off x="259384" y="521959"/>
            <a:ext cx="1693324" cy="1269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3979" r="16445" b="-1"/>
          <a:stretch/>
        </p:blipFill>
        <p:spPr>
          <a:xfrm rot="1998509">
            <a:off x="6826157" y="394406"/>
            <a:ext cx="1135131" cy="15965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</a:t>
            </a:fld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24961"/>
            <a:ext cx="1295400" cy="564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5180" y="604346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Matin Hesari</a:t>
            </a:r>
          </a:p>
          <a:p>
            <a:r>
              <a:rPr lang="en-AU" sz="1200" dirty="0" smtClean="0"/>
              <a:t>Gold Coast – Queensland</a:t>
            </a:r>
          </a:p>
          <a:p>
            <a:r>
              <a:rPr lang="en-AU" sz="1200" dirty="0" smtClean="0"/>
              <a:t>2019 – Technical Seminar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725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Subsurface Conditions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95094"/>
              </p:ext>
            </p:extLst>
          </p:nvPr>
        </p:nvGraphicFramePr>
        <p:xfrm>
          <a:off x="457200" y="13716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7620000" cy="1143000"/>
          </a:xfrm>
        </p:spPr>
        <p:txBody>
          <a:bodyPr/>
          <a:lstStyle/>
          <a:p>
            <a:pPr algn="ctr"/>
            <a:r>
              <a:rPr lang="en-AU" sz="3600" dirty="0" smtClean="0"/>
              <a:t>Analysis Output </a:t>
            </a:r>
            <a:endParaRPr lang="en-AU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913480" cy="27503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38200"/>
            <a:ext cx="5513748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77" y="3124200"/>
            <a:ext cx="4638557" cy="31542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2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t="19781" r="20158" b="18390"/>
          <a:stretch/>
        </p:blipFill>
        <p:spPr bwMode="auto">
          <a:xfrm>
            <a:off x="4114800" y="3048000"/>
            <a:ext cx="3493828" cy="25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298700" cy="24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8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7620000" cy="1143000"/>
          </a:xfrm>
        </p:spPr>
        <p:txBody>
          <a:bodyPr/>
          <a:lstStyle/>
          <a:p>
            <a:pPr algn="ctr"/>
            <a:r>
              <a:rPr lang="en-AU" dirty="0" smtClean="0"/>
              <a:t>Collaboration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248400" cy="4686300"/>
          </a:xfr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91009"/>
            <a:ext cx="2457450" cy="2955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7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92" y="838200"/>
            <a:ext cx="7620000" cy="1143000"/>
          </a:xfrm>
        </p:spPr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3"/>
          <a:stretch/>
        </p:blipFill>
        <p:spPr>
          <a:xfrm>
            <a:off x="2595633" y="678719"/>
            <a:ext cx="1788340" cy="144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37" y="4420949"/>
            <a:ext cx="236220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429799"/>
            <a:ext cx="236220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87" y="647700"/>
            <a:ext cx="268605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11" y="2566861"/>
            <a:ext cx="22352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38650"/>
            <a:ext cx="2338598" cy="175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838200"/>
            <a:ext cx="21336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" y="2318294"/>
            <a:ext cx="2595394" cy="19465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7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38200"/>
          </a:xfrm>
        </p:spPr>
        <p:txBody>
          <a:bodyPr/>
          <a:lstStyle/>
          <a:p>
            <a:pPr algn="ctr"/>
            <a:r>
              <a:rPr lang="en-AU" dirty="0" smtClean="0"/>
              <a:t>Getting Started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AU" sz="2800" b="1" dirty="0" smtClean="0"/>
              <a:t>Process:</a:t>
            </a:r>
          </a:p>
          <a:p>
            <a:pPr marL="114300" indent="0">
              <a:buNone/>
            </a:pPr>
            <a:r>
              <a:rPr lang="en-AU" dirty="0" smtClean="0"/>
              <a:t>Letter of Invitation;</a:t>
            </a:r>
          </a:p>
          <a:p>
            <a:pPr marL="114300" indent="0">
              <a:buNone/>
            </a:pPr>
            <a:r>
              <a:rPr lang="en-AU" dirty="0"/>
              <a:t>Organising VISA requirements with PNG Consulate;</a:t>
            </a:r>
          </a:p>
          <a:p>
            <a:pPr marL="114300" indent="0">
              <a:buNone/>
            </a:pPr>
            <a:r>
              <a:rPr lang="en-AU" dirty="0" smtClean="0"/>
              <a:t>Travel and accommodation arrangements;</a:t>
            </a:r>
          </a:p>
          <a:p>
            <a:pPr marL="114300" indent="0">
              <a:buNone/>
            </a:pPr>
            <a:r>
              <a:rPr lang="en-AU" dirty="0" smtClean="0"/>
              <a:t>Medical Checks;</a:t>
            </a:r>
          </a:p>
          <a:p>
            <a:pPr marL="114300" indent="0">
              <a:buNone/>
            </a:pPr>
            <a:r>
              <a:rPr lang="en-AU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2050" name="Picture 2" descr="Image result for papua new guinea mend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12" y="3506744"/>
            <a:ext cx="2329254" cy="1455269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4695"/>
            <a:ext cx="1981200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494">
            <a:off x="6516508" y="357184"/>
            <a:ext cx="2203222" cy="278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atin.hesari\AppData\Local\Microsoft\Windows\Temporary Internet Files\Content.IE5\J4S2PI2M\2018-07-24 Matin Hesari - Invitation Letter-page-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11505"/>
          <a:stretch/>
        </p:blipFill>
        <p:spPr bwMode="auto">
          <a:xfrm rot="599838">
            <a:off x="2739771" y="2542410"/>
            <a:ext cx="3100692" cy="37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1221258" cy="915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659">
            <a:off x="5875860" y="4733874"/>
            <a:ext cx="1678529" cy="1258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P:\90557.00 - MENDI, Proposed Remediation Works\9.0 Site Photographs\20180918_0720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756">
            <a:off x="845572" y="4999058"/>
            <a:ext cx="1945841" cy="1459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Travelling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5122" name="Picture 2" descr="Image result for map of papua new guine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b="7137"/>
          <a:stretch/>
        </p:blipFill>
        <p:spPr bwMode="auto">
          <a:xfrm>
            <a:off x="589959" y="1371600"/>
            <a:ext cx="7343775" cy="4507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86000" y="3352800"/>
            <a:ext cx="1371600" cy="17526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3380114"/>
            <a:ext cx="228600" cy="12508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396240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1.5 hour flight</a:t>
            </a:r>
            <a:endParaRPr lang="en-AU" sz="2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828835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 hour drive</a:t>
            </a:r>
            <a:endParaRPr lang="en-AU" sz="2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740"/>
            <a:ext cx="2184400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13">
            <a:off x="3505200" y="1652914"/>
            <a:ext cx="1295400" cy="172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3"/>
          <a:stretch/>
        </p:blipFill>
        <p:spPr>
          <a:xfrm rot="21250218">
            <a:off x="368300" y="1123580"/>
            <a:ext cx="2692400" cy="145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0" y="4463198"/>
            <a:ext cx="2412920" cy="1809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271">
            <a:off x="4473378" y="4375258"/>
            <a:ext cx="2179491" cy="1634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7620000" cy="1143000"/>
          </a:xfrm>
        </p:spPr>
        <p:txBody>
          <a:bodyPr/>
          <a:lstStyle/>
          <a:p>
            <a:pPr algn="ctr"/>
            <a:r>
              <a:rPr lang="en-AU" sz="4400" dirty="0" smtClean="0"/>
              <a:t>First impressions of PNG</a:t>
            </a:r>
            <a:endParaRPr lang="en-AU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3793990"/>
            <a:ext cx="3429000" cy="25717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402913"/>
            <a:ext cx="2457450" cy="29551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93990"/>
            <a:ext cx="3429000" cy="2571750"/>
          </a:xfr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22947"/>
          <a:stretch/>
        </p:blipFill>
        <p:spPr>
          <a:xfrm>
            <a:off x="228600" y="895350"/>
            <a:ext cx="5430883" cy="2773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4</a:t>
            </a:fld>
            <a:endParaRPr lang="en-AU"/>
          </a:p>
        </p:txBody>
      </p:sp>
      <p:pic>
        <p:nvPicPr>
          <p:cNvPr id="2050" name="Picture 2" descr="P:\90557.00 - MENDI, Proposed Remediation Works\9.0 Site Photographs\20180917_171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251118" cy="2438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AU" dirty="0" smtClean="0"/>
              <a:t>Background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1" t="40824"/>
          <a:stretch/>
        </p:blipFill>
        <p:spPr>
          <a:xfrm>
            <a:off x="376123" y="2618927"/>
            <a:ext cx="3200400" cy="3601345"/>
          </a:xfrm>
          <a:ln w="63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637995" y="4050268"/>
            <a:ext cx="8763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695" y="4278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Mendi, PNG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2484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Approximate Location of Tectonic Plates</a:t>
            </a:r>
            <a:endParaRPr lang="en-AU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91" y="3080289"/>
            <a:ext cx="4495800" cy="31358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87030"/>
            <a:ext cx="2853791" cy="19010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" y="1080287"/>
            <a:ext cx="4812064" cy="150377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338767"/>
            <a:ext cx="2457450" cy="2955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5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Assessment Locations in Mendi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928479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0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1143000"/>
          </a:xfrm>
        </p:spPr>
        <p:txBody>
          <a:bodyPr/>
          <a:lstStyle/>
          <a:p>
            <a:pPr algn="ctr"/>
            <a:r>
              <a:rPr lang="en-AU" dirty="0" smtClean="0"/>
              <a:t>Testing at Mendi Sister House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669">
            <a:off x="1087890" y="3812392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186">
            <a:off x="4899772" y="1152373"/>
            <a:ext cx="3239057" cy="242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7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Testing at </a:t>
            </a:r>
            <a:r>
              <a:rPr lang="en-AU" sz="4000" dirty="0" err="1" smtClean="0"/>
              <a:t>Catechrist</a:t>
            </a:r>
            <a:r>
              <a:rPr lang="en-AU" sz="4000" dirty="0" smtClean="0"/>
              <a:t> training School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" y="1395015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74">
            <a:off x="5011817" y="1433415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67">
            <a:off x="689287" y="3732308"/>
            <a:ext cx="3353114" cy="2514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009">
            <a:off x="4593824" y="3551360"/>
            <a:ext cx="3159604" cy="236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8</a:t>
            </a:fld>
            <a:endParaRPr lang="en-AU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9"/>
          <a:stretch/>
        </p:blipFill>
        <p:spPr bwMode="auto">
          <a:xfrm>
            <a:off x="3124200" y="1395015"/>
            <a:ext cx="2076661" cy="131609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66" y="3040765"/>
            <a:ext cx="1781927" cy="215208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dirty="0"/>
              <a:t>Testing at </a:t>
            </a:r>
            <a:r>
              <a:rPr lang="en-AU" sz="4000" dirty="0" err="1" smtClean="0"/>
              <a:t>Tente</a:t>
            </a:r>
            <a:r>
              <a:rPr lang="en-AU" sz="4000" dirty="0" smtClean="0"/>
              <a:t> Double Classroom and Priest House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59369"/>
            <a:ext cx="2457450" cy="295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946">
            <a:off x="4520517" y="1950211"/>
            <a:ext cx="3317727" cy="2488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21" y="4480234"/>
            <a:ext cx="2569191" cy="19268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5" y="1908484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121D-A001-4886-8658-5FE3502FA75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9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7816</TotalTime>
  <Words>107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My PNG Adventure </vt:lpstr>
      <vt:lpstr>Getting Started</vt:lpstr>
      <vt:lpstr>Travelling</vt:lpstr>
      <vt:lpstr>First impressions of PNG</vt:lpstr>
      <vt:lpstr>Background</vt:lpstr>
      <vt:lpstr>Assessment Locations in Mendi</vt:lpstr>
      <vt:lpstr>Testing at Mendi Sister House </vt:lpstr>
      <vt:lpstr>Testing at Catechrist training School</vt:lpstr>
      <vt:lpstr>Testing at Tente Double Classroom and Priest House</vt:lpstr>
      <vt:lpstr>Subsurface Conditions</vt:lpstr>
      <vt:lpstr>Analysis Output </vt:lpstr>
      <vt:lpstr> </vt:lpstr>
      <vt:lpstr>Collaboration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Matin Hesari</dc:creator>
  <cp:lastModifiedBy>Matin Hesari</cp:lastModifiedBy>
  <cp:revision>58</cp:revision>
  <dcterms:created xsi:type="dcterms:W3CDTF">2019-01-26T01:29:52Z</dcterms:created>
  <dcterms:modified xsi:type="dcterms:W3CDTF">2019-02-05T23:24:30Z</dcterms:modified>
</cp:coreProperties>
</file>