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16" r:id="rId2"/>
    <p:sldId id="350" r:id="rId3"/>
    <p:sldId id="319" r:id="rId4"/>
    <p:sldId id="318" r:id="rId5"/>
    <p:sldId id="320" r:id="rId6"/>
    <p:sldId id="321" r:id="rId7"/>
    <p:sldId id="322" r:id="rId8"/>
    <p:sldId id="323" r:id="rId9"/>
    <p:sldId id="324" r:id="rId10"/>
    <p:sldId id="331" r:id="rId11"/>
    <p:sldId id="333" r:id="rId12"/>
    <p:sldId id="334" r:id="rId13"/>
    <p:sldId id="336" r:id="rId14"/>
    <p:sldId id="327" r:id="rId15"/>
    <p:sldId id="325" r:id="rId16"/>
    <p:sldId id="330" r:id="rId17"/>
    <p:sldId id="328" r:id="rId18"/>
    <p:sldId id="344" r:id="rId19"/>
    <p:sldId id="345" r:id="rId20"/>
    <p:sldId id="338" r:id="rId21"/>
    <p:sldId id="347" r:id="rId22"/>
    <p:sldId id="346" r:id="rId23"/>
    <p:sldId id="337" r:id="rId24"/>
    <p:sldId id="339" r:id="rId25"/>
    <p:sldId id="341" r:id="rId26"/>
    <p:sldId id="340" r:id="rId27"/>
    <p:sldId id="343" r:id="rId28"/>
    <p:sldId id="348" r:id="rId29"/>
    <p:sldId id="34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C8EF1F-30F7-4B6C-AC5F-09362D5EB159}">
          <p14:sldIdLst>
            <p14:sldId id="316"/>
            <p14:sldId id="350"/>
            <p14:sldId id="319"/>
            <p14:sldId id="318"/>
            <p14:sldId id="320"/>
            <p14:sldId id="321"/>
            <p14:sldId id="322"/>
            <p14:sldId id="323"/>
            <p14:sldId id="324"/>
            <p14:sldId id="331"/>
            <p14:sldId id="333"/>
            <p14:sldId id="334"/>
            <p14:sldId id="336"/>
            <p14:sldId id="327"/>
            <p14:sldId id="325"/>
            <p14:sldId id="330"/>
            <p14:sldId id="328"/>
            <p14:sldId id="344"/>
            <p14:sldId id="345"/>
            <p14:sldId id="338"/>
            <p14:sldId id="347"/>
            <p14:sldId id="346"/>
            <p14:sldId id="337"/>
            <p14:sldId id="339"/>
            <p14:sldId id="341"/>
            <p14:sldId id="340"/>
            <p14:sldId id="343"/>
            <p14:sldId id="348"/>
            <p14:sldId id="34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Gawn" initials="M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41CB"/>
    <a:srgbClr val="9D3D2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9CA0F-522C-462D-96F7-589199F62279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D8B5-2EFF-45AB-8730-C95E12B1E9A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121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3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037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492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460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0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014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926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241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7080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853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C91AB-988F-492A-9568-4161004F9B64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9622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C91AB-988F-492A-9568-4161004F9B64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89A1-36BA-44C7-A338-D93134EDE40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13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au/url?sa=i&amp;rct=j&amp;q=&amp;esrc=s&amp;source=images&amp;cd=&amp;cad=rja&amp;uact=8&amp;ved=2ahUKEwigmcvYtNrgAhXXV30KHTSRA4sQjRx6BAgBEAU&amp;url=https://www.youtube.com/watch?v%3D7a1TFA0D3Pg&amp;psig=AOvVaw0u7zvH31YEqwxvUhk6pnHU&amp;ust=1551305239050396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rgbClr val="0070C0"/>
                </a:solidFill>
              </a:rPr>
              <a:t>Pavement Overlay Design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856" y="4869160"/>
            <a:ext cx="369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Michael Gawn – Principal (</a:t>
            </a:r>
            <a:r>
              <a:rPr lang="en-AU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Newcastle)</a:t>
            </a:r>
            <a:endParaRPr lang="en-AU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Image result for pavement overl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10469"/>
            <a:ext cx="5981700" cy="33623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Overlay Design Procedure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Segment Pavement into areas of similar deflection performance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Based on coefficient of variation (CV)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CV = Standard Deviation / Mean (of deflection results)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Segments should ideally by greater than 100 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AU" sz="20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04" y="1196752"/>
            <a:ext cx="6728792" cy="454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08004" y="1772816"/>
            <a:ext cx="35283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One outlier result – service trench?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707904" y="1957482"/>
            <a:ext cx="700100" cy="0"/>
          </a:xfrm>
          <a:prstGeom prst="straightConnector1">
            <a:avLst/>
          </a:prstGeom>
          <a:ln w="31750">
            <a:solidFill>
              <a:srgbClr val="9D3D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2080" y="2492896"/>
            <a:ext cx="352839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Design Deflection – what deflection needs to be to cope with projected traffic</a:t>
            </a:r>
            <a:endParaRPr lang="en-AU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76192" y="2754506"/>
            <a:ext cx="715888" cy="261610"/>
          </a:xfrm>
          <a:prstGeom prst="straightConnector1">
            <a:avLst/>
          </a:prstGeom>
          <a:ln w="31750">
            <a:solidFill>
              <a:srgbClr val="9D3D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9063" y="4653136"/>
            <a:ext cx="352839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Remove result (heavy patch) and remaining road meets deflection criteria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097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Overlay Design Procedure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Characteristic Deflection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Indicator of overall performance of pavement segment: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i="1" dirty="0" smtClean="0">
                <a:latin typeface="Calibri"/>
              </a:rPr>
              <a:t>µ </a:t>
            </a:r>
            <a:r>
              <a:rPr lang="en-AU" sz="2000" dirty="0" smtClean="0">
                <a:latin typeface="Calibri"/>
              </a:rPr>
              <a:t>= mean of deflection readings</a:t>
            </a:r>
            <a:endParaRPr lang="en-AU" sz="2000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i="1" dirty="0" smtClean="0"/>
              <a:t>f </a:t>
            </a:r>
            <a:r>
              <a:rPr lang="en-AU" sz="2000" dirty="0" smtClean="0"/>
              <a:t>= factor for road function (how busy the road is)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379965"/>
            <a:ext cx="18478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36" y="3670260"/>
            <a:ext cx="8867527" cy="21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51520" y="5301208"/>
            <a:ext cx="34563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3839741" y="5301208"/>
            <a:ext cx="498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Where &lt;30 readings, max deflection can be better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24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Overlay Design Procedure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Characteristic Curvature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Mean of curvature results in segment</a:t>
            </a:r>
            <a:endParaRPr lang="en-AU" sz="20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49996"/>
            <a:ext cx="8064896" cy="284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35896" y="26369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Curvature = D</a:t>
            </a:r>
            <a:r>
              <a:rPr lang="en-AU" sz="1400" dirty="0" smtClean="0"/>
              <a:t>200</a:t>
            </a:r>
            <a:r>
              <a:rPr lang="en-AU" dirty="0" smtClean="0"/>
              <a:t> – D</a:t>
            </a:r>
            <a:r>
              <a:rPr lang="en-AU" sz="1400" dirty="0" smtClean="0"/>
              <a:t>0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7362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Overlay Design Procedure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Determine design deflection from design traffic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591" y="1767597"/>
            <a:ext cx="6058067" cy="439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 flipV="1">
            <a:off x="5148064" y="4509120"/>
            <a:ext cx="0" cy="11521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35696" y="4509120"/>
            <a:ext cx="3312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3318979"/>
            <a:ext cx="284664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Example: For 10</a:t>
            </a:r>
            <a:r>
              <a:rPr lang="en-AU" baseline="30000" dirty="0"/>
              <a:t>6</a:t>
            </a:r>
            <a:r>
              <a:rPr lang="en-AU" dirty="0" smtClean="0"/>
              <a:t> ESA design deflection is 1.18 mm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768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Overlay Design Procedure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Adjust deflection data for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Method of collection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Seasonal variation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Pavement temperature</a:t>
            </a:r>
          </a:p>
        </p:txBody>
      </p:sp>
    </p:spTree>
    <p:extLst>
      <p:ext uri="{BB962C8B-B14F-4D97-AF65-F5344CB8AC3E}">
        <p14:creationId xmlns:p14="http://schemas.microsoft.com/office/powerpoint/2010/main" val="392757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Deflection Standardisation Factor - Method</a:t>
            </a:r>
            <a:endParaRPr lang="en-A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400175"/>
            <a:ext cx="58864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414588"/>
            <a:ext cx="8924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73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Deflection Standardisation Factor - Method</a:t>
            </a:r>
            <a:endParaRPr lang="en-A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86027"/>
            <a:ext cx="7704856" cy="499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2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200" dirty="0" smtClean="0"/>
              <a:t>Deflection Standardisation Factor - Temperature</a:t>
            </a:r>
            <a:endParaRPr lang="en-A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25665"/>
            <a:ext cx="7794959" cy="486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4653136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No correction needed for &lt;25 mm AC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2060848"/>
            <a:ext cx="30243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As AC gets thinner correction gets smaller</a:t>
            </a:r>
            <a:endParaRPr lang="en-AU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43808" y="2707179"/>
            <a:ext cx="864096" cy="1729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555776" y="4437112"/>
            <a:ext cx="288032" cy="585356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1920" y="1412775"/>
            <a:ext cx="4608512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1100" dirty="0" smtClean="0">
                <a:solidFill>
                  <a:srgbClr val="FFC000"/>
                </a:solidFill>
              </a:rPr>
              <a:t>WMAPT = mean weighted average pavement temperature – See </a:t>
            </a:r>
            <a:r>
              <a:rPr lang="en-AU" sz="1100" dirty="0" err="1" smtClean="0">
                <a:solidFill>
                  <a:srgbClr val="FFC000"/>
                </a:solidFill>
              </a:rPr>
              <a:t>Austroads</a:t>
            </a:r>
            <a:endParaRPr lang="en-AU" sz="1100" dirty="0" smtClean="0">
              <a:solidFill>
                <a:srgbClr val="FFC000"/>
              </a:solidFill>
            </a:endParaRPr>
          </a:p>
          <a:p>
            <a:r>
              <a:rPr lang="en-AU" sz="1100" dirty="0" err="1" smtClean="0">
                <a:solidFill>
                  <a:srgbClr val="FFC000"/>
                </a:solidFill>
              </a:rPr>
              <a:t>Tmeas</a:t>
            </a:r>
            <a:r>
              <a:rPr lang="en-AU" sz="1100" dirty="0" smtClean="0">
                <a:solidFill>
                  <a:srgbClr val="FFC000"/>
                </a:solidFill>
              </a:rPr>
              <a:t> = temperature at time of testing</a:t>
            </a:r>
            <a:endParaRPr lang="en-AU" sz="1100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2810" y="4442502"/>
            <a:ext cx="460851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NOTE:  Different graphs for Benkelman beam v FWD</a:t>
            </a:r>
          </a:p>
          <a:p>
            <a:r>
              <a:rPr lang="en-AU" dirty="0" smtClean="0"/>
              <a:t>Also correction curve for curvature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832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 smtClean="0"/>
              <a:t>Deflection Standardisation Factor - Season</a:t>
            </a:r>
            <a:endParaRPr lang="en-AU" sz="3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23" y="2996951"/>
            <a:ext cx="8028384" cy="21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3407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Correction for time / season of testing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Applied to deflection and curvature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/>
              <a:t>Note for silt subgrades could be much greater</a:t>
            </a:r>
            <a:endParaRPr lang="en-AU" sz="2400" dirty="0"/>
          </a:p>
        </p:txBody>
      </p:sp>
      <p:sp>
        <p:nvSpPr>
          <p:cNvPr id="3" name="Oval 2"/>
          <p:cNvSpPr/>
          <p:nvPr/>
        </p:nvSpPr>
        <p:spPr>
          <a:xfrm>
            <a:off x="467544" y="4725144"/>
            <a:ext cx="468052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Design Procedure – Example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We have determined parameters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Characteristic deflection = </a:t>
            </a:r>
            <a:r>
              <a:rPr lang="en-AU" sz="2400" dirty="0" smtClean="0">
                <a:solidFill>
                  <a:srgbClr val="FFFF00"/>
                </a:solidFill>
              </a:rPr>
              <a:t>1.2 mm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Done in November with Benkelman Beam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AC thickness 40 mm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Pavement Temperature = 36 degrees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Going to mill off 25 mm of AC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FF0000"/>
                </a:solidFill>
              </a:rPr>
              <a:t>Adjust for temperature WMAPT/</a:t>
            </a:r>
            <a:r>
              <a:rPr lang="en-AU" sz="2000" dirty="0" err="1" smtClean="0">
                <a:solidFill>
                  <a:srgbClr val="FF0000"/>
                </a:solidFill>
              </a:rPr>
              <a:t>Tmeas</a:t>
            </a:r>
            <a:r>
              <a:rPr lang="en-AU" sz="2000" dirty="0" smtClean="0">
                <a:solidFill>
                  <a:srgbClr val="FF0000"/>
                </a:solidFill>
              </a:rPr>
              <a:t> = 1.3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414231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2627784" y="5322515"/>
            <a:ext cx="3456384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70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Why Overlay?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916832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 smtClean="0"/>
              <a:t>Cheaper than reconstruction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 smtClean="0"/>
              <a:t>Suitable for shorter life span (asset prioritisation)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b="1" dirty="0" smtClean="0"/>
              <a:t>Faster than reconstruction/stabilisation</a:t>
            </a:r>
          </a:p>
          <a:p>
            <a:endParaRPr lang="en-AU" sz="2800" b="1" dirty="0" smtClean="0"/>
          </a:p>
          <a:p>
            <a:pPr marL="1790700" indent="-1790700"/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9674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Design Procedure – Example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FF0000"/>
                </a:solidFill>
              </a:rPr>
              <a:t>Adjust for temperature WMAPT/</a:t>
            </a:r>
            <a:r>
              <a:rPr lang="en-AU" sz="2000" dirty="0" err="1" smtClean="0">
                <a:solidFill>
                  <a:srgbClr val="FF0000"/>
                </a:solidFill>
              </a:rPr>
              <a:t>Tmeas</a:t>
            </a:r>
            <a:r>
              <a:rPr lang="en-AU" sz="2000" dirty="0" smtClean="0">
                <a:solidFill>
                  <a:srgbClr val="FF0000"/>
                </a:solidFill>
              </a:rPr>
              <a:t> = 1.3 and therefore adjustment factor of 1.05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FF0000"/>
                </a:solidFill>
              </a:rPr>
              <a:t>Seasonal factor (temperate climate in Nov) therefore 1.0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794959" cy="4867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860032" y="3933056"/>
            <a:ext cx="0" cy="14401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9712" y="3933056"/>
            <a:ext cx="288032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6" y="37890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1.05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2084368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Asphalt thickness</a:t>
            </a:r>
            <a:endParaRPr lang="en-AU" dirty="0"/>
          </a:p>
        </p:txBody>
      </p:sp>
      <p:cxnSp>
        <p:nvCxnSpPr>
          <p:cNvPr id="7" name="Straight Arrow Connector 6"/>
          <p:cNvCxnSpPr>
            <a:stCxn id="3" idx="2"/>
          </p:cNvCxnSpPr>
          <p:nvPr/>
        </p:nvCxnSpPr>
        <p:spPr>
          <a:xfrm>
            <a:off x="6012160" y="2453700"/>
            <a:ext cx="1584176" cy="1176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89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Design Procedure – Example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FF0000"/>
                </a:solidFill>
              </a:rPr>
              <a:t>Seasonal factor (temperate climate in Nov) therefore 1.0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8" y="2132856"/>
            <a:ext cx="8028384" cy="217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707904" y="3573016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Oval 7"/>
          <p:cNvSpPr/>
          <p:nvPr/>
        </p:nvSpPr>
        <p:spPr>
          <a:xfrm>
            <a:off x="1043608" y="3933056"/>
            <a:ext cx="4104456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3203848" y="47971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Most cases</a:t>
            </a:r>
            <a:endParaRPr lang="en-AU" dirty="0"/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H="1" flipV="1">
            <a:off x="2483768" y="4221088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Design Procedure – Example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We have determined parameters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Characteristic deflection = </a:t>
            </a:r>
            <a:r>
              <a:rPr lang="en-AU" sz="2400" dirty="0" smtClean="0">
                <a:solidFill>
                  <a:srgbClr val="5F41CB"/>
                </a:solidFill>
              </a:rPr>
              <a:t>1.2 mm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Done in November with Benkelman Beam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AC thickness 40 mm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Pavement Temperature = 35 degrees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Possibly going to mill off 25 mm of AC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Kerb and Guttering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FF0000"/>
                </a:solidFill>
              </a:rPr>
              <a:t>Corrected CD = 1.58 mm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FF0000"/>
                </a:solidFill>
              </a:rPr>
              <a:t>Corrected CC = 0.33 mm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rgbClr val="FF0000"/>
                </a:solidFill>
              </a:rPr>
              <a:t>For milling depths of up to 50 mm, increase CD and CC by 15% to 25% for each 25 mm of asphalt milled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000" dirty="0" smtClean="0">
              <a:solidFill>
                <a:srgbClr val="FF0000"/>
              </a:solidFill>
            </a:endParaRPr>
          </a:p>
        </p:txBody>
      </p:sp>
      <p:pic>
        <p:nvPicPr>
          <p:cNvPr id="1027" name="Picture 3" descr="C:\MPG\Presentations\cr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1500"/>
            <a:ext cx="6096000" cy="317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06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Design Procedure – Asphalt Overlay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Determine thickness required to avoid asphalt fatigue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067944" y="3717032"/>
            <a:ext cx="0" cy="19442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63688" y="3717032"/>
            <a:ext cx="23042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3318979"/>
            <a:ext cx="284664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 smtClean="0"/>
              <a:t>Example: For 10</a:t>
            </a:r>
            <a:r>
              <a:rPr lang="en-AU" baseline="30000" dirty="0" smtClean="0"/>
              <a:t>5</a:t>
            </a:r>
            <a:r>
              <a:rPr lang="en-AU" dirty="0" smtClean="0"/>
              <a:t> ESA design deflection is 1.6 mm</a:t>
            </a: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52556"/>
            <a:ext cx="6768752" cy="437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2348880"/>
            <a:ext cx="489654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Two thicknesses can work – very thin &lt;40 mm or above curved line</a:t>
            </a:r>
            <a:endParaRPr lang="en-A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109267" y="3861048"/>
            <a:ext cx="246273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572000" y="3861048"/>
            <a:ext cx="0" cy="158417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09267" y="4910286"/>
            <a:ext cx="246273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04023" y="3965310"/>
            <a:ext cx="40724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Either AC &gt;88 mm (say 90 mm) or </a:t>
            </a:r>
          </a:p>
          <a:p>
            <a:pPr algn="ctr"/>
            <a:r>
              <a:rPr lang="en-AU" dirty="0" smtClean="0"/>
              <a:t>less than 50 mm (say 40 mm)</a:t>
            </a:r>
            <a:endParaRPr lang="en-AU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932040" y="3642144"/>
            <a:ext cx="0" cy="1761585"/>
          </a:xfrm>
          <a:prstGeom prst="line">
            <a:avLst/>
          </a:prstGeom>
          <a:ln w="31750">
            <a:solidFill>
              <a:srgbClr val="5F41C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09267" y="3642144"/>
            <a:ext cx="2822773" cy="0"/>
          </a:xfrm>
          <a:prstGeom prst="line">
            <a:avLst/>
          </a:prstGeom>
          <a:ln w="31750">
            <a:solidFill>
              <a:srgbClr val="5F41C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09267" y="5157192"/>
            <a:ext cx="2822773" cy="0"/>
          </a:xfrm>
          <a:prstGeom prst="line">
            <a:avLst/>
          </a:prstGeom>
          <a:ln w="31750">
            <a:solidFill>
              <a:srgbClr val="5F41C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6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Design Procedure – Asphalt Overlay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Can adjust traffic – and hence overlay thickness for non-standard asphalts (provided resultant overlay is less than 50 mm)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2" y="2469089"/>
            <a:ext cx="73818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6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Design Procedure – Asphalt Overlay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Asphalt overlay – thickness required from characteristic deflection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7056784" cy="403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6" y="2060848"/>
            <a:ext cx="41044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Based on WMAPT of 25</a:t>
            </a:r>
            <a:r>
              <a:rPr lang="en-AU" dirty="0" smtClean="0">
                <a:latin typeface="Calibri"/>
              </a:rPr>
              <a:t>° and C320 binder</a:t>
            </a: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4572000" y="4293096"/>
            <a:ext cx="0" cy="86409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55776" y="4299942"/>
            <a:ext cx="201622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292080" y="3789040"/>
            <a:ext cx="0" cy="1440160"/>
          </a:xfrm>
          <a:prstGeom prst="line">
            <a:avLst/>
          </a:prstGeom>
          <a:ln w="31750">
            <a:solidFill>
              <a:srgbClr val="5F41C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5776" y="3789040"/>
            <a:ext cx="2736304" cy="0"/>
          </a:xfrm>
          <a:prstGeom prst="line">
            <a:avLst/>
          </a:prstGeom>
          <a:ln w="31750">
            <a:solidFill>
              <a:srgbClr val="5F41CB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54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Design Procedure – Asphalt Overlay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Where WMAPT &gt; 25</a:t>
            </a:r>
            <a:r>
              <a:rPr lang="en-AU" sz="2000" dirty="0" smtClean="0">
                <a:latin typeface="Calibri"/>
              </a:rPr>
              <a:t>° or lower stiffness binder used adjust overlay</a:t>
            </a:r>
            <a:endParaRPr lang="en-AU" sz="20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911" y="1637591"/>
            <a:ext cx="7205513" cy="445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0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Design Procedure – Granular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Use following chart for granular overlay thickness required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99355"/>
            <a:ext cx="6120680" cy="439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826124" y="3140968"/>
            <a:ext cx="0" cy="23762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39752" y="3140968"/>
            <a:ext cx="245341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7544" y="30689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Need 140 mm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293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Overlay Design Example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632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For our example: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000" b="1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b="1" dirty="0" smtClean="0"/>
              <a:t>Asphalt overlay</a:t>
            </a:r>
            <a:r>
              <a:rPr lang="en-AU" sz="2000" dirty="0" smtClean="0"/>
              <a:t>	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5F41CB"/>
                </a:solidFill>
              </a:rPr>
              <a:t>40 mm</a:t>
            </a:r>
            <a:r>
              <a:rPr lang="en-AU" sz="2000" dirty="0" smtClean="0"/>
              <a:t> ok for curvature and deflection (or 90 mm AC)	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If mill 20 mm existing:  need 65 mm for deflection (but this would be an issue for asphalt fatigue and would need </a:t>
            </a:r>
            <a:r>
              <a:rPr lang="en-AU" sz="2000" dirty="0" smtClean="0">
                <a:solidFill>
                  <a:srgbClr val="5F41CB"/>
                </a:solidFill>
              </a:rPr>
              <a:t>95mm</a:t>
            </a:r>
            <a:r>
              <a:rPr lang="en-AU" sz="2000" dirty="0" smtClean="0"/>
              <a:t> AC for curvature)</a:t>
            </a:r>
          </a:p>
          <a:p>
            <a:pPr lvl="2"/>
            <a:endParaRPr lang="en-AU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b="1" dirty="0" smtClean="0"/>
              <a:t>Granular Overlay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Need </a:t>
            </a:r>
            <a:r>
              <a:rPr lang="en-AU" sz="2000" dirty="0" smtClean="0">
                <a:solidFill>
                  <a:srgbClr val="5F41CB"/>
                </a:solidFill>
              </a:rPr>
              <a:t>140 mm  </a:t>
            </a:r>
            <a:r>
              <a:rPr lang="en-AU" sz="2000" dirty="0" smtClean="0"/>
              <a:t>(but existing kerb and gutter)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AU" sz="2000" b="1" dirty="0" smtClean="0"/>
          </a:p>
        </p:txBody>
      </p:sp>
      <p:pic>
        <p:nvPicPr>
          <p:cNvPr id="2050" name="Picture 2" descr="C:\MPG\Presentations\thin overl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048672" cy="451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1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Pavement Overlay Design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47589" y="501059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/>
              <a:t>THANKS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AU" sz="2000" b="1" dirty="0" smtClean="0"/>
          </a:p>
        </p:txBody>
      </p:sp>
      <p:pic>
        <p:nvPicPr>
          <p:cNvPr id="3074" name="Picture 2" descr="C:\MPG\Presentations\asphalt-pa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6" y="1412776"/>
            <a:ext cx="861791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1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Overlay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916832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Several types:</a:t>
            </a:r>
          </a:p>
          <a:p>
            <a:pPr marL="1790700" indent="-1790700"/>
            <a:r>
              <a:rPr lang="en-AU" sz="2800" dirty="0" smtClean="0"/>
              <a:t>Granular	Ranging from 50 mm to 200 mm or so, pavement material (can be stabilised)</a:t>
            </a:r>
          </a:p>
          <a:p>
            <a:pPr marL="1790700" indent="-1790700"/>
            <a:r>
              <a:rPr lang="en-AU" sz="2800" dirty="0" smtClean="0"/>
              <a:t>Asphalt	Ranging from 40 mm to 100 mm or so, asphalt (can be several layers). Can be thin or deep lift</a:t>
            </a:r>
          </a:p>
          <a:p>
            <a:pPr marL="1790700" indent="-1790700"/>
            <a:r>
              <a:rPr lang="en-AU" sz="2800" dirty="0" smtClean="0"/>
              <a:t>Concrete 	Mainly over existing rigid pavements (stitched in)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8456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Types Of Overlay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916832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/>
              <a:t>Limits:</a:t>
            </a:r>
          </a:p>
          <a:p>
            <a:pPr marL="1790700" indent="-1790700"/>
            <a:endParaRPr lang="en-AU" sz="2800" dirty="0" smtClean="0"/>
          </a:p>
          <a:p>
            <a:pPr marL="1790700" indent="-1790700"/>
            <a:r>
              <a:rPr lang="en-AU" sz="2800" dirty="0" smtClean="0"/>
              <a:t>Granular overlays up to 10</a:t>
            </a:r>
            <a:r>
              <a:rPr lang="en-AU" sz="2800" baseline="30000" dirty="0" smtClean="0"/>
              <a:t>8</a:t>
            </a:r>
            <a:r>
              <a:rPr lang="en-AU" sz="2800" dirty="0"/>
              <a:t> </a:t>
            </a:r>
            <a:r>
              <a:rPr lang="en-AU" sz="2800" dirty="0" smtClean="0"/>
              <a:t>ESA</a:t>
            </a:r>
          </a:p>
          <a:p>
            <a:pPr marL="1790700" indent="-1790700"/>
            <a:endParaRPr lang="en-AU" sz="2800" dirty="0"/>
          </a:p>
          <a:p>
            <a:pPr marL="1790700" indent="-1790700"/>
            <a:r>
              <a:rPr lang="en-AU" sz="2800" dirty="0" smtClean="0"/>
              <a:t>Asphalt overlays up to 10</a:t>
            </a:r>
            <a:r>
              <a:rPr lang="en-AU" sz="2800" baseline="30000" dirty="0" smtClean="0"/>
              <a:t>7</a:t>
            </a:r>
            <a:r>
              <a:rPr lang="en-AU" sz="2800" dirty="0" smtClean="0"/>
              <a:t> </a:t>
            </a:r>
            <a:r>
              <a:rPr lang="en-AU" sz="2800" dirty="0"/>
              <a:t>ESA</a:t>
            </a:r>
            <a:endParaRPr lang="en-AU" sz="2800" dirty="0" smtClean="0"/>
          </a:p>
          <a:p>
            <a:pPr marL="1790700" indent="-1790700"/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4034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Basis for Overlay Design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916832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Based on pavement deflections (and curvature)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Need to ensure sufficient existing structural thickness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Improving road structure to allow it to satisfy increased traffic load (i.e. life)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 </a:t>
            </a:r>
            <a:r>
              <a:rPr lang="en-AU" sz="2400" dirty="0"/>
              <a:t>Remember drainage is an important consideration</a:t>
            </a: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9263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Data Collection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916832"/>
            <a:ext cx="76328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Deflection testing of road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Benkelman beam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Falling weight </a:t>
            </a:r>
            <a:r>
              <a:rPr lang="en-AU" sz="2800" dirty="0" err="1" smtClean="0"/>
              <a:t>deflectometer</a:t>
            </a:r>
            <a:r>
              <a:rPr lang="en-AU" sz="2800" dirty="0" smtClean="0"/>
              <a:t> (40 </a:t>
            </a:r>
            <a:r>
              <a:rPr lang="en-AU" sz="2800" dirty="0" err="1" smtClean="0"/>
              <a:t>kN</a:t>
            </a:r>
            <a:r>
              <a:rPr lang="en-AU" sz="28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 err="1" smtClean="0"/>
              <a:t>Deflectometer</a:t>
            </a:r>
            <a:endParaRPr lang="en-AU" sz="2800" dirty="0" smtClean="0"/>
          </a:p>
          <a:p>
            <a:endParaRPr lang="en-AU" sz="2400" dirty="0" smtClean="0"/>
          </a:p>
          <a:p>
            <a:pPr marL="1790700" indent="-1790700"/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2" y="1228098"/>
            <a:ext cx="7265813" cy="4814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15775"/>
            <a:ext cx="6045882" cy="47983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28098"/>
            <a:ext cx="6679962" cy="478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4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Data Collection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916832"/>
            <a:ext cx="76328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Beaming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Take readings regularly (say 10 m to 20 m in both wheel paths)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Alternating wheel paths is usually undertaken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Record rebound deflections at: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200 mm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600 mm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900 mm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2700 mm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9000 mm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FF0000"/>
                </a:solidFill>
              </a:rPr>
              <a:t>Very important to take pavement temperature</a:t>
            </a:r>
            <a:endParaRPr lang="en-AU" sz="2000" dirty="0">
              <a:solidFill>
                <a:srgbClr val="FF00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8964488" cy="316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7784" y="13407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Curvature = D</a:t>
            </a:r>
            <a:r>
              <a:rPr lang="en-AU" sz="1400" dirty="0" smtClean="0"/>
              <a:t>200</a:t>
            </a:r>
            <a:r>
              <a:rPr lang="en-AU" dirty="0" smtClean="0"/>
              <a:t> – D</a:t>
            </a:r>
            <a:r>
              <a:rPr lang="en-AU" sz="1400" dirty="0" smtClean="0"/>
              <a:t>0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5711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Data Collection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916832"/>
            <a:ext cx="763284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 smtClean="0"/>
              <a:t>Pavement Condition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Inspect pavement for defects: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Rutting (can be indicator of subgrade failure)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Shoving (subgrade failure or poor gravel)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Cracking (cemented material?)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Edge break (thinning on edge?)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000" dirty="0" err="1" smtClean="0"/>
              <a:t>Austroads</a:t>
            </a:r>
            <a:r>
              <a:rPr lang="en-AU" sz="2000" dirty="0" smtClean="0"/>
              <a:t> Guide to Visual Assessment of Pavement Condition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Draw maps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Extent of damage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Type of damage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Drainage conditions!!!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In-ground service trenches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93407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9340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8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Overlay Design - Types</a:t>
            </a:r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196752"/>
            <a:ext cx="76328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Heavy Patching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Can be used to correct short sections where full reconstruction is not economical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Where finish level constrained (i.e. kerb and gutter)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In-situ Stabilisation (incorporating existing)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Improve conditions where existing gravels have high plasticity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Allows thinner increase in pavement thickness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Re-uses some existing material</a:t>
            </a:r>
            <a:endParaRPr lang="en-AU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Granular Overlay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Can be cheaper than AC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Use where levels not constrained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400" dirty="0" smtClean="0"/>
              <a:t>Asphalt Overlay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Thinner than granular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AU" sz="2000" dirty="0" smtClean="0"/>
              <a:t>Greater structural improvement</a:t>
            </a:r>
            <a:endParaRPr lang="en-AU" sz="20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AU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04775"/>
            <a:ext cx="9172575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58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3336</TotalTime>
  <Words>853</Words>
  <Application>Microsoft Office PowerPoint</Application>
  <PresentationFormat>On-screen Show (4:3)</PresentationFormat>
  <Paragraphs>164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Pavement Overlay Design</vt:lpstr>
      <vt:lpstr>Why Overlay?</vt:lpstr>
      <vt:lpstr>Types Of Overlay</vt:lpstr>
      <vt:lpstr>Types Of Overlay</vt:lpstr>
      <vt:lpstr>Basis for Overlay Design</vt:lpstr>
      <vt:lpstr>Data Collection</vt:lpstr>
      <vt:lpstr>Data Collection</vt:lpstr>
      <vt:lpstr>Data Collection</vt:lpstr>
      <vt:lpstr>Overlay Design - Types</vt:lpstr>
      <vt:lpstr>Overlay Design Procedure</vt:lpstr>
      <vt:lpstr>Overlay Design Procedure</vt:lpstr>
      <vt:lpstr>Overlay Design Procedure</vt:lpstr>
      <vt:lpstr>Overlay Design Procedure</vt:lpstr>
      <vt:lpstr>Overlay Design Procedure</vt:lpstr>
      <vt:lpstr>Deflection Standardisation Factor - Method</vt:lpstr>
      <vt:lpstr>Deflection Standardisation Factor - Method</vt:lpstr>
      <vt:lpstr>Deflection Standardisation Factor - Temperature</vt:lpstr>
      <vt:lpstr>Deflection Standardisation Factor - Season</vt:lpstr>
      <vt:lpstr>Design Procedure – Example</vt:lpstr>
      <vt:lpstr>Design Procedure – Example</vt:lpstr>
      <vt:lpstr>Design Procedure – Example</vt:lpstr>
      <vt:lpstr>Design Procedure – Example</vt:lpstr>
      <vt:lpstr>Design Procedure – Asphalt Overlay</vt:lpstr>
      <vt:lpstr>Design Procedure – Asphalt Overlay</vt:lpstr>
      <vt:lpstr>Design Procedure – Asphalt Overlay</vt:lpstr>
      <vt:lpstr>Design Procedure – Asphalt Overlay</vt:lpstr>
      <vt:lpstr>Design Procedure – Granular</vt:lpstr>
      <vt:lpstr>Overlay Design Example</vt:lpstr>
      <vt:lpstr>Pavement Overlay Design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Gawn</dc:creator>
  <cp:lastModifiedBy>Michael Gawn</cp:lastModifiedBy>
  <cp:revision>152</cp:revision>
  <dcterms:created xsi:type="dcterms:W3CDTF">2018-01-28T22:24:59Z</dcterms:created>
  <dcterms:modified xsi:type="dcterms:W3CDTF">2019-03-01T04:55:21Z</dcterms:modified>
</cp:coreProperties>
</file>