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7" r:id="rId4"/>
    <p:sldId id="273" r:id="rId5"/>
    <p:sldId id="268" r:id="rId6"/>
    <p:sldId id="269" r:id="rId7"/>
    <p:sldId id="271" r:id="rId8"/>
    <p:sldId id="272" r:id="rId9"/>
    <p:sldId id="266" r:id="rId10"/>
    <p:sldId id="256" r:id="rId11"/>
    <p:sldId id="257" r:id="rId12"/>
    <p:sldId id="260" r:id="rId13"/>
    <p:sldId id="258" r:id="rId14"/>
    <p:sldId id="259" r:id="rId15"/>
    <p:sldId id="261" r:id="rId16"/>
    <p:sldId id="262" r:id="rId17"/>
    <p:sldId id="263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pnclnas02\Projects\81894.02%20-%20NEWELL%20HIGHWAY,%20Road%20Upgrade%20Stage%202\5.0%20Laboratory\5.1%20Geotechnical\Lab%20Results%20(81894%20plus%2081894.0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pnclnas02\Projects\81894.02%20-%20NEWELL%20HIGHWAY,%20Road%20Upgrade%20Stage%202\5.0%20Laboratory\5.1%20Geotechnical\Lab%20Results%20(81894%20plus%2081894.0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pnclnas02\Projects\81894.02%20-%20NEWELL%20HIGHWAY,%20Road%20Upgrade%20Stage%202\5.0%20Laboratory\5.1%20Geotechnical\Lab%20Results%20(81894%20plus%2081894.02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pnclnas02\Projects\81894.02%20-%20NEWELL%20HIGHWAY,%20Road%20Upgrade%20Stage%202\5.0%20Laboratory\5.1%20Geotechnical\Lab%20Results%20(81894%20plus%2081894.02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PG\81894.02%20-%20NEWELL%20HIGHWAY,%20Road%20Upgrade%20Stage%202\5.0%20Laboratory\5.1%20Geotechnical\81894.02%20-%20Lime%20Demand_Subgr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82200836006615E-2"/>
          <c:y val="3.1154032854444458E-2"/>
          <c:w val="0.90248323126275887"/>
          <c:h val="0.6905480667871124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'Test Summary'!$D$2</c:f>
              <c:strCache>
                <c:ptCount val="1"/>
                <c:pt idx="0">
                  <c:v>Verge, Cuttings</c:v>
                </c:pt>
              </c:strCache>
            </c:strRef>
          </c:tx>
          <c:invertIfNegative val="0"/>
          <c:cat>
            <c:strRef>
              <c:f>'Test Summary'!$A$3:$A$17</c:f>
              <c:strCache>
                <c:ptCount val="15"/>
                <c:pt idx="0">
                  <c:v>CBR</c:v>
                </c:pt>
                <c:pt idx="1">
                  <c:v>Atterberg</c:v>
                </c:pt>
                <c:pt idx="2">
                  <c:v>PSD with Hydrometer</c:v>
                </c:pt>
                <c:pt idx="3">
                  <c:v>Emerson</c:v>
                </c:pt>
                <c:pt idx="4">
                  <c:v>Acid Sulfate</c:v>
                </c:pt>
                <c:pt idx="5">
                  <c:v>Soil Aggressivity</c:v>
                </c:pt>
                <c:pt idx="6">
                  <c:v>Pinhole</c:v>
                </c:pt>
                <c:pt idx="7">
                  <c:v>Wet/Dry Strength</c:v>
                </c:pt>
                <c:pt idx="8">
                  <c:v>Resilient Modulus</c:v>
                </c:pt>
                <c:pt idx="9">
                  <c:v>UCS</c:v>
                </c:pt>
                <c:pt idx="10">
                  <c:v>Lime Demand</c:v>
                </c:pt>
                <c:pt idx="11">
                  <c:v>X-Ray Diffraction</c:v>
                </c:pt>
                <c:pt idx="12">
                  <c:v>Organic Content</c:v>
                </c:pt>
                <c:pt idx="13">
                  <c:v>Sulfate</c:v>
                </c:pt>
                <c:pt idx="14">
                  <c:v>Capillary Rise</c:v>
                </c:pt>
              </c:strCache>
            </c:strRef>
          </c:cat>
          <c:val>
            <c:numRef>
              <c:f>'Test Summary'!$D$3:$D$17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4</c:v>
                </c:pt>
                <c:pt idx="4">
                  <c:v>45</c:v>
                </c:pt>
                <c:pt idx="5">
                  <c:v>8</c:v>
                </c:pt>
              </c:numCache>
            </c:numRef>
          </c:val>
        </c:ser>
        <c:ser>
          <c:idx val="3"/>
          <c:order val="1"/>
          <c:tx>
            <c:strRef>
              <c:f>'Test Summary'!$E$2</c:f>
              <c:strCache>
                <c:ptCount val="1"/>
                <c:pt idx="0">
                  <c:v>Pavement Blends</c:v>
                </c:pt>
              </c:strCache>
            </c:strRef>
          </c:tx>
          <c:invertIfNegative val="0"/>
          <c:cat>
            <c:strRef>
              <c:f>'Test Summary'!$A$3:$A$17</c:f>
              <c:strCache>
                <c:ptCount val="15"/>
                <c:pt idx="0">
                  <c:v>CBR</c:v>
                </c:pt>
                <c:pt idx="1">
                  <c:v>Atterberg</c:v>
                </c:pt>
                <c:pt idx="2">
                  <c:v>PSD with Hydrometer</c:v>
                </c:pt>
                <c:pt idx="3">
                  <c:v>Emerson</c:v>
                </c:pt>
                <c:pt idx="4">
                  <c:v>Acid Sulfate</c:v>
                </c:pt>
                <c:pt idx="5">
                  <c:v>Soil Aggressivity</c:v>
                </c:pt>
                <c:pt idx="6">
                  <c:v>Pinhole</c:v>
                </c:pt>
                <c:pt idx="7">
                  <c:v>Wet/Dry Strength</c:v>
                </c:pt>
                <c:pt idx="8">
                  <c:v>Resilient Modulus</c:v>
                </c:pt>
                <c:pt idx="9">
                  <c:v>UCS</c:v>
                </c:pt>
                <c:pt idx="10">
                  <c:v>Lime Demand</c:v>
                </c:pt>
                <c:pt idx="11">
                  <c:v>X-Ray Diffraction</c:v>
                </c:pt>
                <c:pt idx="12">
                  <c:v>Organic Content</c:v>
                </c:pt>
                <c:pt idx="13">
                  <c:v>Sulfate</c:v>
                </c:pt>
                <c:pt idx="14">
                  <c:v>Capillary Rise</c:v>
                </c:pt>
              </c:strCache>
            </c:strRef>
          </c:cat>
          <c:val>
            <c:numRef>
              <c:f>'Test Summary'!$E$3:$E$17</c:f>
              <c:numCache>
                <c:formatCode>General</c:formatCode>
                <c:ptCount val="15"/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6">
                  <c:v>8</c:v>
                </c:pt>
                <c:pt idx="7">
                  <c:v>2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</c:ser>
        <c:ser>
          <c:idx val="4"/>
          <c:order val="2"/>
          <c:tx>
            <c:strRef>
              <c:f>'Test Summary'!$F$2</c:f>
              <c:strCache>
                <c:ptCount val="1"/>
                <c:pt idx="0">
                  <c:v>Subgrade Blends</c:v>
                </c:pt>
              </c:strCache>
            </c:strRef>
          </c:tx>
          <c:invertIfNegative val="0"/>
          <c:cat>
            <c:strRef>
              <c:f>'Test Summary'!$A$3:$A$17</c:f>
              <c:strCache>
                <c:ptCount val="15"/>
                <c:pt idx="0">
                  <c:v>CBR</c:v>
                </c:pt>
                <c:pt idx="1">
                  <c:v>Atterberg</c:v>
                </c:pt>
                <c:pt idx="2">
                  <c:v>PSD with Hydrometer</c:v>
                </c:pt>
                <c:pt idx="3">
                  <c:v>Emerson</c:v>
                </c:pt>
                <c:pt idx="4">
                  <c:v>Acid Sulfate</c:v>
                </c:pt>
                <c:pt idx="5">
                  <c:v>Soil Aggressivity</c:v>
                </c:pt>
                <c:pt idx="6">
                  <c:v>Pinhole</c:v>
                </c:pt>
                <c:pt idx="7">
                  <c:v>Wet/Dry Strength</c:v>
                </c:pt>
                <c:pt idx="8">
                  <c:v>Resilient Modulus</c:v>
                </c:pt>
                <c:pt idx="9">
                  <c:v>UCS</c:v>
                </c:pt>
                <c:pt idx="10">
                  <c:v>Lime Demand</c:v>
                </c:pt>
                <c:pt idx="11">
                  <c:v>X-Ray Diffraction</c:v>
                </c:pt>
                <c:pt idx="12">
                  <c:v>Organic Content</c:v>
                </c:pt>
                <c:pt idx="13">
                  <c:v>Sulfate</c:v>
                </c:pt>
                <c:pt idx="14">
                  <c:v>Capillary Rise</c:v>
                </c:pt>
              </c:strCache>
            </c:strRef>
          </c:cat>
          <c:val>
            <c:numRef>
              <c:f>'Test Summary'!$F$3:$F$17</c:f>
              <c:numCache>
                <c:formatCode>General</c:formatCode>
                <c:ptCount val="15"/>
                <c:pt idx="1">
                  <c:v>6</c:v>
                </c:pt>
                <c:pt idx="2">
                  <c:v>6</c:v>
                </c:pt>
                <c:pt idx="9">
                  <c:v>34</c:v>
                </c:pt>
                <c:pt idx="10">
                  <c:v>9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6</c:v>
                </c:pt>
              </c:numCache>
            </c:numRef>
          </c:val>
        </c:ser>
        <c:ser>
          <c:idx val="1"/>
          <c:order val="3"/>
          <c:tx>
            <c:strRef>
              <c:f>'Test Summary'!$C$2</c:f>
              <c:strCache>
                <c:ptCount val="1"/>
                <c:pt idx="0">
                  <c:v>Existing Pavement Materials</c:v>
                </c:pt>
              </c:strCache>
            </c:strRef>
          </c:tx>
          <c:invertIfNegative val="0"/>
          <c:cat>
            <c:strRef>
              <c:f>'Test Summary'!$A$3:$A$17</c:f>
              <c:strCache>
                <c:ptCount val="15"/>
                <c:pt idx="0">
                  <c:v>CBR</c:v>
                </c:pt>
                <c:pt idx="1">
                  <c:v>Atterberg</c:v>
                </c:pt>
                <c:pt idx="2">
                  <c:v>PSD with Hydrometer</c:v>
                </c:pt>
                <c:pt idx="3">
                  <c:v>Emerson</c:v>
                </c:pt>
                <c:pt idx="4">
                  <c:v>Acid Sulfate</c:v>
                </c:pt>
                <c:pt idx="5">
                  <c:v>Soil Aggressivity</c:v>
                </c:pt>
                <c:pt idx="6">
                  <c:v>Pinhole</c:v>
                </c:pt>
                <c:pt idx="7">
                  <c:v>Wet/Dry Strength</c:v>
                </c:pt>
                <c:pt idx="8">
                  <c:v>Resilient Modulus</c:v>
                </c:pt>
                <c:pt idx="9">
                  <c:v>UCS</c:v>
                </c:pt>
                <c:pt idx="10">
                  <c:v>Lime Demand</c:v>
                </c:pt>
                <c:pt idx="11">
                  <c:v>X-Ray Diffraction</c:v>
                </c:pt>
                <c:pt idx="12">
                  <c:v>Organic Content</c:v>
                </c:pt>
                <c:pt idx="13">
                  <c:v>Sulfate</c:v>
                </c:pt>
                <c:pt idx="14">
                  <c:v>Capillary Rise</c:v>
                </c:pt>
              </c:strCache>
            </c:strRef>
          </c:cat>
          <c:val>
            <c:numRef>
              <c:f>'Test Summary'!$C$3:$C$17</c:f>
              <c:numCache>
                <c:formatCode>General</c:formatCode>
                <c:ptCount val="15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0"/>
          <c:order val="4"/>
          <c:tx>
            <c:strRef>
              <c:f>'Test Summary'!$B$2</c:f>
              <c:strCache>
                <c:ptCount val="1"/>
                <c:pt idx="0">
                  <c:v>Existing Subgrade</c:v>
                </c:pt>
              </c:strCache>
            </c:strRef>
          </c:tx>
          <c:invertIfNegative val="0"/>
          <c:cat>
            <c:strRef>
              <c:f>'Test Summary'!$A$3:$A$17</c:f>
              <c:strCache>
                <c:ptCount val="15"/>
                <c:pt idx="0">
                  <c:v>CBR</c:v>
                </c:pt>
                <c:pt idx="1">
                  <c:v>Atterberg</c:v>
                </c:pt>
                <c:pt idx="2">
                  <c:v>PSD with Hydrometer</c:v>
                </c:pt>
                <c:pt idx="3">
                  <c:v>Emerson</c:v>
                </c:pt>
                <c:pt idx="4">
                  <c:v>Acid Sulfate</c:v>
                </c:pt>
                <c:pt idx="5">
                  <c:v>Soil Aggressivity</c:v>
                </c:pt>
                <c:pt idx="6">
                  <c:v>Pinhole</c:v>
                </c:pt>
                <c:pt idx="7">
                  <c:v>Wet/Dry Strength</c:v>
                </c:pt>
                <c:pt idx="8">
                  <c:v>Resilient Modulus</c:v>
                </c:pt>
                <c:pt idx="9">
                  <c:v>UCS</c:v>
                </c:pt>
                <c:pt idx="10">
                  <c:v>Lime Demand</c:v>
                </c:pt>
                <c:pt idx="11">
                  <c:v>X-Ray Diffraction</c:v>
                </c:pt>
                <c:pt idx="12">
                  <c:v>Organic Content</c:v>
                </c:pt>
                <c:pt idx="13">
                  <c:v>Sulfate</c:v>
                </c:pt>
                <c:pt idx="14">
                  <c:v>Capillary Rise</c:v>
                </c:pt>
              </c:strCache>
            </c:strRef>
          </c:cat>
          <c:val>
            <c:numRef>
              <c:f>'Test Summary'!$B$3:$B$17</c:f>
              <c:numCache>
                <c:formatCode>General</c:formatCode>
                <c:ptCount val="15"/>
                <c:pt idx="0">
                  <c:v>105</c:v>
                </c:pt>
                <c:pt idx="1">
                  <c:v>71</c:v>
                </c:pt>
                <c:pt idx="2">
                  <c:v>24</c:v>
                </c:pt>
                <c:pt idx="3">
                  <c:v>21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70496"/>
        <c:axId val="44572032"/>
      </c:barChart>
      <c:catAx>
        <c:axId val="4457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4572032"/>
        <c:crosses val="autoZero"/>
        <c:auto val="1"/>
        <c:lblAlgn val="ctr"/>
        <c:lblOffset val="100"/>
        <c:noMultiLvlLbl val="0"/>
      </c:catAx>
      <c:valAx>
        <c:axId val="44572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Number of Tests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57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42405463205988"/>
          <c:y val="0.10088681679456947"/>
          <c:w val="0.34749779085089189"/>
          <c:h val="0.23523297770426185"/>
        </c:manualLayout>
      </c:layout>
      <c:overlay val="1"/>
      <c:spPr>
        <a:solidFill>
          <a:schemeClr val="bg1"/>
        </a:solidFill>
        <a:ln cap="rnd">
          <a:bevel/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'Test Summary'!$A$19</c:f>
              <c:strCache>
                <c:ptCount val="1"/>
                <c:pt idx="0">
                  <c:v>Total Number of Tests</c:v>
                </c:pt>
              </c:strCache>
            </c:strRef>
          </c:tx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Summary'!$B$19:$F$19</c:f>
              <c:numCache>
                <c:formatCode>General</c:formatCode>
                <c:ptCount val="5"/>
                <c:pt idx="0">
                  <c:v>271</c:v>
                </c:pt>
                <c:pt idx="1">
                  <c:v>48</c:v>
                </c:pt>
                <c:pt idx="2">
                  <c:v>87</c:v>
                </c:pt>
                <c:pt idx="3">
                  <c:v>50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963035870516187E-2"/>
          <c:y val="0.13124516897649671"/>
          <c:w val="0.59308683289588804"/>
          <c:h val="0.80120914461040971"/>
        </c:manualLayout>
      </c:layout>
      <c:pieChart>
        <c:varyColors val="1"/>
        <c:ser>
          <c:idx val="0"/>
          <c:order val="0"/>
          <c:tx>
            <c:strRef>
              <c:f>'Test Summary'!$A$3</c:f>
              <c:strCache>
                <c:ptCount val="1"/>
                <c:pt idx="0">
                  <c:v>CBR</c:v>
                </c:pt>
              </c:strCache>
            </c:strRef>
          </c:tx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Summary'!$B$3:$F$3</c:f>
              <c:numCache>
                <c:formatCode>General</c:formatCode>
                <c:ptCount val="5"/>
                <c:pt idx="0">
                  <c:v>105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'Test Summary'!$A$4</c:f>
              <c:strCache>
                <c:ptCount val="1"/>
                <c:pt idx="0">
                  <c:v>Atterberg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Summary'!$B$4:$F$4</c:f>
              <c:numCache>
                <c:formatCode>General</c:formatCode>
                <c:ptCount val="5"/>
                <c:pt idx="0">
                  <c:v>71</c:v>
                </c:pt>
                <c:pt idx="1">
                  <c:v>16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'Test Summary'!$A$5</c:f>
              <c:strCache>
                <c:ptCount val="1"/>
                <c:pt idx="0">
                  <c:v>PSD with Hydrometer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Summary'!$B$5:$F$5</c:f>
              <c:numCache>
                <c:formatCode>General</c:formatCode>
                <c:ptCount val="5"/>
                <c:pt idx="0">
                  <c:v>24</c:v>
                </c:pt>
                <c:pt idx="1">
                  <c:v>16</c:v>
                </c:pt>
                <c:pt idx="2">
                  <c:v>10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'Test Summary'!$A$6</c:f>
              <c:strCache>
                <c:ptCount val="1"/>
                <c:pt idx="0">
                  <c:v>Emerson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Summary'!$B$6:$F$6</c:f>
              <c:numCache>
                <c:formatCode>General</c:formatCode>
                <c:ptCount val="5"/>
                <c:pt idx="0">
                  <c:v>21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ser>
          <c:idx val="4"/>
          <c:order val="4"/>
          <c:tx>
            <c:strRef>
              <c:f>'Test Summary'!$A$7</c:f>
              <c:strCache>
                <c:ptCount val="1"/>
                <c:pt idx="0">
                  <c:v>Acid Sulfate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Summary'!$B$7:$F$7</c:f>
              <c:numCache>
                <c:formatCode>General</c:formatCode>
                <c:ptCount val="5"/>
                <c:pt idx="0">
                  <c:v>50</c:v>
                </c:pt>
                <c:pt idx="2">
                  <c:v>45</c:v>
                </c:pt>
              </c:numCache>
            </c:numRef>
          </c:val>
        </c:ser>
        <c:ser>
          <c:idx val="5"/>
          <c:order val="5"/>
          <c:tx>
            <c:strRef>
              <c:f>'Test Summary'!$A$8</c:f>
              <c:strCache>
                <c:ptCount val="1"/>
                <c:pt idx="0">
                  <c:v>Soil Aggressivity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Summary'!$B$8:$F$8</c:f>
              <c:numCache>
                <c:formatCode>General</c:formatCode>
                <c:ptCount val="5"/>
                <c:pt idx="2">
                  <c:v>8</c:v>
                </c:pt>
              </c:numCache>
            </c:numRef>
          </c:val>
        </c:ser>
        <c:ser>
          <c:idx val="6"/>
          <c:order val="6"/>
          <c:tx>
            <c:strRef>
              <c:f>'Test Summary'!$A$9</c:f>
              <c:strCache>
                <c:ptCount val="1"/>
                <c:pt idx="0">
                  <c:v>Pinhole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Summary'!$B$9:$F$9</c:f>
              <c:numCache>
                <c:formatCode>General</c:formatCode>
                <c:ptCount val="5"/>
                <c:pt idx="3">
                  <c:v>8</c:v>
                </c:pt>
              </c:numCache>
            </c:numRef>
          </c:val>
        </c:ser>
        <c:ser>
          <c:idx val="7"/>
          <c:order val="7"/>
          <c:tx>
            <c:strRef>
              <c:f>'Test Summary'!$A$10</c:f>
              <c:strCache>
                <c:ptCount val="1"/>
                <c:pt idx="0">
                  <c:v>Wet/Dry Strength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Summary'!$B$10:$F$10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</c:ser>
        <c:ser>
          <c:idx val="8"/>
          <c:order val="8"/>
          <c:tx>
            <c:strRef>
              <c:f>'Test Summary'!$A$11</c:f>
              <c:strCache>
                <c:ptCount val="1"/>
                <c:pt idx="0">
                  <c:v>Resilient Modulus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Summary'!$B$11:$F$11</c:f>
              <c:numCache>
                <c:formatCode>General</c:formatCode>
                <c:ptCount val="5"/>
                <c:pt idx="3">
                  <c:v>9</c:v>
                </c:pt>
              </c:numCache>
            </c:numRef>
          </c:val>
        </c:ser>
        <c:ser>
          <c:idx val="9"/>
          <c:order val="9"/>
          <c:tx>
            <c:strRef>
              <c:f>'Test Summary'!$A$12</c:f>
              <c:strCache>
                <c:ptCount val="1"/>
                <c:pt idx="0">
                  <c:v>UCS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Summary'!$B$12:$F$12</c:f>
              <c:numCache>
                <c:formatCode>General</c:formatCode>
                <c:ptCount val="5"/>
                <c:pt idx="3">
                  <c:v>9</c:v>
                </c:pt>
                <c:pt idx="4">
                  <c:v>34</c:v>
                </c:pt>
              </c:numCache>
            </c:numRef>
          </c:val>
        </c:ser>
        <c:ser>
          <c:idx val="10"/>
          <c:order val="10"/>
          <c:tx>
            <c:strRef>
              <c:f>'Test Summary'!$A$13</c:f>
              <c:strCache>
                <c:ptCount val="1"/>
                <c:pt idx="0">
                  <c:v>Lime Demand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Summary'!$B$13:$F$13</c:f>
              <c:numCache>
                <c:formatCode>General</c:formatCode>
                <c:ptCount val="5"/>
                <c:pt idx="4">
                  <c:v>9</c:v>
                </c:pt>
              </c:numCache>
            </c:numRef>
          </c:val>
        </c:ser>
        <c:ser>
          <c:idx val="11"/>
          <c:order val="11"/>
          <c:tx>
            <c:strRef>
              <c:f>'Test Summary'!$A$14</c:f>
              <c:strCache>
                <c:ptCount val="1"/>
                <c:pt idx="0">
                  <c:v>X-Ray Diffraction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Summary'!$B$14:$F$14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</c:ser>
        <c:ser>
          <c:idx val="12"/>
          <c:order val="12"/>
          <c:tx>
            <c:strRef>
              <c:f>'Test Summary'!$A$15</c:f>
              <c:strCache>
                <c:ptCount val="1"/>
                <c:pt idx="0">
                  <c:v>Organic Content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Summary'!$B$15:$F$15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</c:ser>
        <c:ser>
          <c:idx val="13"/>
          <c:order val="13"/>
          <c:tx>
            <c:strRef>
              <c:f>'Test Summary'!$A$16</c:f>
              <c:strCache>
                <c:ptCount val="1"/>
                <c:pt idx="0">
                  <c:v>Sulfate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Summary'!$B$16:$F$16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</c:ser>
        <c:ser>
          <c:idx val="14"/>
          <c:order val="14"/>
          <c:tx>
            <c:strRef>
              <c:f>'Test Summary'!$A$17</c:f>
              <c:strCache>
                <c:ptCount val="1"/>
                <c:pt idx="0">
                  <c:v>Capillary Rise</c:v>
                </c:pt>
              </c:strCache>
            </c:strRef>
          </c:tx>
          <c:explosion val="25"/>
          <c:cat>
            <c:strRef>
              <c:f>'Test Summary'!$B$2:$F$2</c:f>
              <c:strCache>
                <c:ptCount val="5"/>
                <c:pt idx="0">
                  <c:v>Existing Subgrade</c:v>
                </c:pt>
                <c:pt idx="1">
                  <c:v>Existing Pavement Materials</c:v>
                </c:pt>
                <c:pt idx="2">
                  <c:v>Verge, Cuttings</c:v>
                </c:pt>
                <c:pt idx="3">
                  <c:v>Pavement Blends</c:v>
                </c:pt>
                <c:pt idx="4">
                  <c:v>Subgrade Blends</c:v>
                </c:pt>
              </c:strCache>
            </c:strRef>
          </c:cat>
          <c:val>
            <c:numRef>
              <c:f>'Test Summary'!$B$17:$F$17</c:f>
              <c:numCache>
                <c:formatCode>General</c:formatCode>
                <c:ptCount val="5"/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1226791095557E-2"/>
          <c:y val="2.3182672893121693E-2"/>
          <c:w val="0.84956364829396325"/>
          <c:h val="0.88023107975710879"/>
        </c:manualLayout>
      </c:layout>
      <c:scatterChart>
        <c:scatterStyle val="smoothMarker"/>
        <c:varyColors val="0"/>
        <c:ser>
          <c:idx val="5"/>
          <c:order val="0"/>
          <c:tx>
            <c:v>Type 2.1 Gravel</c:v>
          </c:tx>
          <c:xVal>
            <c:numRef>
              <c:f>Results!$U$252:$U$254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Results!$X$252:$X$254</c:f>
              <c:numCache>
                <c:formatCode>General</c:formatCode>
                <c:ptCount val="3"/>
                <c:pt idx="0">
                  <c:v>13270</c:v>
                </c:pt>
                <c:pt idx="1">
                  <c:v>10480</c:v>
                </c:pt>
                <c:pt idx="2">
                  <c:v>8470</c:v>
                </c:pt>
              </c:numCache>
            </c:numRef>
          </c:yVal>
          <c:smooth val="1"/>
        </c:ser>
        <c:ser>
          <c:idx val="0"/>
          <c:order val="1"/>
          <c:tx>
            <c:v>Type 2.3 Gravel</c:v>
          </c:tx>
          <c:xVal>
            <c:numRef>
              <c:f>Results!$U$255:$U$257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Results!$X$255:$X$257</c:f>
              <c:numCache>
                <c:formatCode>General</c:formatCode>
                <c:ptCount val="3"/>
                <c:pt idx="0">
                  <c:v>11330</c:v>
                </c:pt>
                <c:pt idx="1">
                  <c:v>9170</c:v>
                </c:pt>
                <c:pt idx="2">
                  <c:v>9310</c:v>
                </c:pt>
              </c:numCache>
            </c:numRef>
          </c:yVal>
          <c:smooth val="1"/>
        </c:ser>
        <c:ser>
          <c:idx val="1"/>
          <c:order val="2"/>
          <c:tx>
            <c:v>Blend D - 25% pavement and 75% Type 2.1 Gravel</c:v>
          </c:tx>
          <c:xVal>
            <c:numRef>
              <c:f>Results!$U$222:$U$224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Results!$X$222:$X$224</c:f>
              <c:numCache>
                <c:formatCode>General</c:formatCode>
                <c:ptCount val="3"/>
                <c:pt idx="0">
                  <c:v>11470</c:v>
                </c:pt>
                <c:pt idx="1">
                  <c:v>10080</c:v>
                </c:pt>
                <c:pt idx="2">
                  <c:v>10370</c:v>
                </c:pt>
              </c:numCache>
            </c:numRef>
          </c:yVal>
          <c:smooth val="1"/>
        </c:ser>
        <c:ser>
          <c:idx val="6"/>
          <c:order val="6"/>
          <c:tx>
            <c:v>Minimum Soaked Modulus</c:v>
          </c:tx>
          <c:spPr>
            <a:ln w="19050">
              <a:solidFill>
                <a:schemeClr val="tx1"/>
              </a:solidFill>
            </a:ln>
          </c:spPr>
          <c:xVal>
            <c:numRef>
              <c:f>'Resilient mod chart data'!$A$6:$A$8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'Resilient mod chart data'!$B$6:$B$8</c:f>
              <c:numCache>
                <c:formatCode>General</c:formatCode>
                <c:ptCount val="3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84576"/>
        <c:axId val="44999040"/>
      </c:scatterChart>
      <c:scatterChart>
        <c:scatterStyle val="smoothMarker"/>
        <c:varyColors val="0"/>
        <c:ser>
          <c:idx val="4"/>
          <c:order val="3"/>
          <c:tx>
            <c:v>Type 2.1 Gravel Initial Resilient Modulus</c:v>
          </c:tx>
          <c:spPr>
            <a:ln>
              <a:prstDash val="dash"/>
            </a:ln>
          </c:spPr>
          <c:xVal>
            <c:numRef>
              <c:f>Results!$U$252:$U$254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Results!$V$252:$V$254</c:f>
              <c:numCache>
                <c:formatCode>General</c:formatCode>
                <c:ptCount val="3"/>
                <c:pt idx="0">
                  <c:v>540</c:v>
                </c:pt>
                <c:pt idx="1">
                  <c:v>635</c:v>
                </c:pt>
                <c:pt idx="2">
                  <c:v>530</c:v>
                </c:pt>
              </c:numCache>
            </c:numRef>
          </c:yVal>
          <c:smooth val="1"/>
        </c:ser>
        <c:ser>
          <c:idx val="3"/>
          <c:order val="4"/>
          <c:tx>
            <c:v>Type 2.3 Gravel Initial Resilient Modulus</c:v>
          </c:tx>
          <c:spPr>
            <a:ln>
              <a:prstDash val="dash"/>
            </a:ln>
          </c:spPr>
          <c:xVal>
            <c:numRef>
              <c:f>Results!$U$255:$U$257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Results!$V$255:$V$257</c:f>
              <c:numCache>
                <c:formatCode>General</c:formatCode>
                <c:ptCount val="3"/>
                <c:pt idx="0">
                  <c:v>700</c:v>
                </c:pt>
                <c:pt idx="1">
                  <c:v>585</c:v>
                </c:pt>
                <c:pt idx="2">
                  <c:v>595</c:v>
                </c:pt>
              </c:numCache>
            </c:numRef>
          </c:yVal>
          <c:smooth val="1"/>
        </c:ser>
        <c:ser>
          <c:idx val="2"/>
          <c:order val="5"/>
          <c:tx>
            <c:v>Blend D - Initial Resilient Modulus</c:v>
          </c:tx>
          <c:spPr>
            <a:ln>
              <a:prstDash val="dash"/>
            </a:ln>
          </c:spPr>
          <c:xVal>
            <c:numRef>
              <c:f>Results!$U$222:$U$224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Results!$V$222:$V$224</c:f>
              <c:numCache>
                <c:formatCode>General</c:formatCode>
                <c:ptCount val="3"/>
                <c:pt idx="0">
                  <c:v>1280</c:v>
                </c:pt>
                <c:pt idx="1">
                  <c:v>1420</c:v>
                </c:pt>
                <c:pt idx="2">
                  <c:v>1450</c:v>
                </c:pt>
              </c:numCache>
            </c:numRef>
          </c:yVal>
          <c:smooth val="1"/>
        </c:ser>
        <c:ser>
          <c:idx val="7"/>
          <c:order val="7"/>
          <c:tx>
            <c:v>Minimum Initial Modulus</c:v>
          </c:tx>
          <c:spPr>
            <a:ln w="12700" cmpd="sng">
              <a:solidFill>
                <a:schemeClr val="tx1"/>
              </a:solidFill>
              <a:prstDash val="dash"/>
            </a:ln>
          </c:spPr>
          <c:xVal>
            <c:numRef>
              <c:f>'Resilient mod chart data'!$A$1:$A$3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'Resilient mod chart data'!$B$1:$B$3</c:f>
              <c:numCache>
                <c:formatCode>General</c:formatCode>
                <c:ptCount val="3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11328"/>
        <c:axId val="45000960"/>
      </c:scatterChart>
      <c:valAx>
        <c:axId val="44984576"/>
        <c:scaling>
          <c:orientation val="minMax"/>
          <c:max val="4"/>
          <c:min val="2"/>
        </c:scaling>
        <c:delete val="0"/>
        <c:axPos val="b"/>
        <c:majorGridlines/>
        <c:minorGridlines>
          <c:spPr>
            <a:ln w="6350">
              <a:solidFill>
                <a:schemeClr val="tx1"/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Foamed Bitumen Content (%) </a:t>
                </a:r>
              </a:p>
            </c:rich>
          </c:tx>
          <c:layout>
            <c:manualLayout>
              <c:xMode val="edge"/>
              <c:yMode val="edge"/>
              <c:x val="0.42010871246759862"/>
              <c:y val="0.9433020180303285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44999040"/>
        <c:crossesAt val="-1"/>
        <c:crossBetween val="midCat"/>
        <c:majorUnit val="0.5"/>
        <c:minorUnit val="0.5"/>
      </c:valAx>
      <c:valAx>
        <c:axId val="44999040"/>
        <c:scaling>
          <c:orientation val="minMax"/>
        </c:scaling>
        <c:delete val="0"/>
        <c:axPos val="l"/>
        <c:majorGridlines/>
        <c:minorGridlines>
          <c:spPr>
            <a:ln>
              <a:solidFill>
                <a:schemeClr val="tx1">
                  <a:alpha val="47000"/>
                </a:schemeClr>
              </a:solidFill>
              <a:prstDash val="dash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Resilient</a:t>
                </a:r>
                <a:r>
                  <a:rPr lang="en-US" baseline="0"/>
                  <a:t> Modulus</a:t>
                </a:r>
                <a:r>
                  <a:rPr lang="en-US"/>
                  <a:t>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984576"/>
        <c:crosses val="autoZero"/>
        <c:crossBetween val="midCat"/>
        <c:majorUnit val="2000"/>
        <c:minorUnit val="2000"/>
      </c:valAx>
      <c:valAx>
        <c:axId val="450009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Initial Resilient Modulus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5011328"/>
        <c:crosses val="max"/>
        <c:crossBetween val="midCat"/>
      </c:valAx>
      <c:valAx>
        <c:axId val="4501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00960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4211553416934"/>
          <c:y val="0.65615715373722672"/>
          <c:w val="0.37364063867016623"/>
          <c:h val="0.22652461949654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'Subgrade Blend SC - Seg 1'!$F$16</c:f>
              <c:strCache>
                <c:ptCount val="1"/>
                <c:pt idx="0">
                  <c:v>pH</c:v>
                </c:pt>
              </c:strCache>
            </c:strRef>
          </c:tx>
          <c:xVal>
            <c:numRef>
              <c:f>'Subgrade Blend SC - Seg 1'!$G$15:$O$15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'Subgrade Blend SC - Seg 1'!$G$16:$O$16</c:f>
              <c:numCache>
                <c:formatCode>General</c:formatCode>
                <c:ptCount val="9"/>
                <c:pt idx="0">
                  <c:v>9.31</c:v>
                </c:pt>
                <c:pt idx="1">
                  <c:v>11.24</c:v>
                </c:pt>
                <c:pt idx="2">
                  <c:v>11.85</c:v>
                </c:pt>
                <c:pt idx="3">
                  <c:v>12.73</c:v>
                </c:pt>
                <c:pt idx="4">
                  <c:v>12.76</c:v>
                </c:pt>
                <c:pt idx="5">
                  <c:v>12.81</c:v>
                </c:pt>
                <c:pt idx="6">
                  <c:v>12.85</c:v>
                </c:pt>
                <c:pt idx="7">
                  <c:v>12.87</c:v>
                </c:pt>
                <c:pt idx="8">
                  <c:v>12.9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'Subgrade Blend SC - Seg 1'!$F$17</c:f>
              <c:strCache>
                <c:ptCount val="1"/>
                <c:pt idx="0">
                  <c:v>Hydrated Lime</c:v>
                </c:pt>
              </c:strCache>
            </c:strRef>
          </c:tx>
          <c:marker>
            <c:symbol val="none"/>
          </c:marker>
          <c:xVal>
            <c:numRef>
              <c:f>'Subgrade Blend SC - Seg 1'!$G$15:$O$15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'Subgrade Blend SC - Seg 1'!$G$17:$O$17</c:f>
              <c:numCache>
                <c:formatCode>General</c:formatCode>
                <c:ptCount val="9"/>
                <c:pt idx="0">
                  <c:v>12.84</c:v>
                </c:pt>
                <c:pt idx="1">
                  <c:v>12.84</c:v>
                </c:pt>
                <c:pt idx="2">
                  <c:v>12.84</c:v>
                </c:pt>
                <c:pt idx="3">
                  <c:v>12.84</c:v>
                </c:pt>
                <c:pt idx="4">
                  <c:v>12.84</c:v>
                </c:pt>
                <c:pt idx="5">
                  <c:v>12.84</c:v>
                </c:pt>
                <c:pt idx="6">
                  <c:v>12.84</c:v>
                </c:pt>
                <c:pt idx="7">
                  <c:v>12.84</c:v>
                </c:pt>
                <c:pt idx="8">
                  <c:v>12.84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30944"/>
        <c:axId val="44937216"/>
      </c:scatterChart>
      <c:valAx>
        <c:axId val="4493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Lime Content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937216"/>
        <c:crosses val="autoZero"/>
        <c:crossBetween val="midCat"/>
      </c:valAx>
      <c:valAx>
        <c:axId val="4493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9309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0.59625</cdr:x>
      <cdr:y>0.19724</cdr:y>
    </cdr:from>
    <cdr:to>
      <cdr:x>0.8057</cdr:x>
      <cdr:y>0.24497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06888" y="892696"/>
          <a:ext cx="1723687" cy="2160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AU" sz="1100" dirty="0" smtClean="0"/>
            <a:t>Soaked </a:t>
          </a:r>
          <a:r>
            <a:rPr lang="en-AU" sz="1100" dirty="0"/>
            <a:t>Resilient</a:t>
          </a:r>
          <a:r>
            <a:rPr lang="en-AU" sz="1100" baseline="0" dirty="0"/>
            <a:t> Modulus</a:t>
          </a:r>
        </a:p>
      </cdr:txBody>
    </cdr:sp>
  </cdr:relSizeAnchor>
  <cdr:relSizeAnchor xmlns:cdr="http://schemas.openxmlformats.org/drawingml/2006/chartDrawing">
    <cdr:from>
      <cdr:x>0.28698</cdr:x>
      <cdr:y>0.58984</cdr:y>
    </cdr:from>
    <cdr:to>
      <cdr:x>0.47894</cdr:x>
      <cdr:y>0.62656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671311" y="3587934"/>
          <a:ext cx="1786758" cy="2233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100"/>
            <a:t>Initial Resilient</a:t>
          </a:r>
          <a:r>
            <a:rPr lang="en-AU" sz="1100" baseline="0"/>
            <a:t> Modulus</a:t>
          </a:r>
        </a:p>
      </cdr:txBody>
    </cdr:sp>
  </cdr:relSizeAnchor>
  <cdr:relSizeAnchor xmlns:cdr="http://schemas.openxmlformats.org/drawingml/2006/chartDrawing">
    <cdr:from>
      <cdr:x>0.6925</cdr:x>
      <cdr:y>0.48362</cdr:y>
    </cdr:from>
    <cdr:to>
      <cdr:x>0.92869</cdr:x>
      <cdr:y>0.52034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698976" y="2188840"/>
          <a:ext cx="1943749" cy="16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900" dirty="0"/>
            <a:t>Minimum Initial Resilient</a:t>
          </a:r>
          <a:r>
            <a:rPr lang="en-AU" sz="900" baseline="0" dirty="0"/>
            <a:t> Modulus</a:t>
          </a:r>
        </a:p>
      </cdr:txBody>
    </cdr:sp>
  </cdr:relSizeAnchor>
  <cdr:relSizeAnchor xmlns:cdr="http://schemas.openxmlformats.org/drawingml/2006/chartDrawing">
    <cdr:from>
      <cdr:x>0.07126</cdr:x>
      <cdr:y>0.73818</cdr:y>
    </cdr:from>
    <cdr:to>
      <cdr:x>0.30745</cdr:x>
      <cdr:y>0.7749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86408" y="3340968"/>
          <a:ext cx="1943749" cy="166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900"/>
            <a:t>Minimum Soaked Resilient</a:t>
          </a:r>
          <a:r>
            <a:rPr lang="en-AU" sz="900" baseline="0"/>
            <a:t> Modulus</a:t>
          </a:r>
        </a:p>
      </cdr:txBody>
    </cdr:sp>
  </cdr:relSizeAnchor>
  <cdr:relSizeAnchor xmlns:cdr="http://schemas.openxmlformats.org/drawingml/2006/chartDrawing">
    <cdr:from>
      <cdr:x>0.31625</cdr:x>
      <cdr:y>0.32452</cdr:y>
    </cdr:from>
    <cdr:to>
      <cdr:x>0.4475</cdr:x>
      <cdr:y>0.40407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02632" y="146876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0.35125</cdr:x>
      <cdr:y>0.32452</cdr:y>
    </cdr:from>
    <cdr:to>
      <cdr:x>0.78875</cdr:x>
      <cdr:y>0.52655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664" y="1468760"/>
          <a:ext cx="3600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72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05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73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56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08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8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56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00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55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B4DB-6033-405D-903C-37CB011B51BD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EB89-AA48-4B01-9050-41DE63099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71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Newell Highway Upgrade Project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688632" cy="54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284984"/>
            <a:ext cx="446449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2060"/>
                </a:solidFill>
              </a:rPr>
              <a:t>28 km of Newell Highway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2060"/>
                </a:solidFill>
              </a:rPr>
              <a:t>Single carriageway, single lane in each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2060"/>
                </a:solidFill>
              </a:rPr>
              <a:t>Highest heavy vehicle traffic in NSW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2060"/>
                </a:solidFill>
              </a:rPr>
              <a:t>Black soil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2060"/>
                </a:solidFill>
              </a:rPr>
              <a:t>Annual flood risk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6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AU" dirty="0" smtClean="0"/>
              <a:t>What is foamed bitumen?</a:t>
            </a:r>
            <a:br>
              <a:rPr lang="en-AU" dirty="0" smtClean="0"/>
            </a:b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04856" cy="175260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/>
              <a:t>It is a mixture of air, water and bitumen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/>
              <a:t>The characteristics include: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 smtClean="0"/>
              <a:t>Once a foaming agent is mixed, it expands about 15 times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 smtClean="0"/>
              <a:t>Large surface area and low viscosity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 smtClean="0"/>
              <a:t>When mixed with gravel material, the droplets coat the finer particles that binds them together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benefits?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2" y="1196752"/>
            <a:ext cx="7488832" cy="38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6397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Increases strength through stabilisation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Modulus increases significantly, shear strength gains (similar to that of cement treated material) but with higher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Higher flexibility reduces risk of fatigue (cemented material)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Decreases the permeability of the pavement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Less susceptible to heavy rainfall (i.e. copes with weather)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716869"/>
            <a:ext cx="4752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Sourced from </a:t>
            </a:r>
            <a:r>
              <a:rPr lang="en-AU" sz="900" dirty="0" err="1" smtClean="0"/>
              <a:t>Wirtgen</a:t>
            </a:r>
            <a:r>
              <a:rPr lang="en-AU" sz="900" dirty="0" smtClean="0"/>
              <a:t> Group, “Binder with a proven track record worldwide, foamed bitumen”</a:t>
            </a:r>
            <a:endParaRPr lang="en-A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933056"/>
            <a:ext cx="2104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Unbound Pavement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862789"/>
            <a:ext cx="2104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Bitumen foam stabilised pavement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0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 suitable for all pavements</a:t>
            </a:r>
          </a:p>
          <a:p>
            <a:r>
              <a:rPr lang="en-AU" dirty="0" smtClean="0"/>
              <a:t>Purpose built equipment needed</a:t>
            </a:r>
          </a:p>
          <a:p>
            <a:r>
              <a:rPr lang="en-AU" dirty="0" smtClean="0"/>
              <a:t>More expensive than other stabilisation methods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/>
          <a:lstStyle/>
          <a:p>
            <a:r>
              <a:rPr lang="en-AU" dirty="0" smtClean="0"/>
              <a:t>What Disadvantages?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32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58201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58388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Costs over $50k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2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Where has it been done in </a:t>
            </a:r>
            <a:r>
              <a:rPr lang="en-AU" dirty="0" err="1" smtClean="0"/>
              <a:t>Aus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Queensland Main Roads</a:t>
            </a:r>
          </a:p>
          <a:p>
            <a:pPr lvl="1"/>
            <a:r>
              <a:rPr lang="en-AU" dirty="0" smtClean="0"/>
              <a:t>1.6 km of Cunningham Highway at </a:t>
            </a:r>
            <a:r>
              <a:rPr lang="en-AU" dirty="0" err="1" smtClean="0"/>
              <a:t>Gladfield</a:t>
            </a:r>
            <a:r>
              <a:rPr lang="en-AU" dirty="0" smtClean="0"/>
              <a:t> (near Warwick)</a:t>
            </a:r>
          </a:p>
          <a:p>
            <a:pPr lvl="1"/>
            <a:r>
              <a:rPr lang="en-AU" dirty="0" smtClean="0"/>
              <a:t>Gympie</a:t>
            </a:r>
          </a:p>
          <a:p>
            <a:pPr lvl="1"/>
            <a:r>
              <a:rPr lang="en-AU" dirty="0" smtClean="0"/>
              <a:t>Inglewood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22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Advantages for Pavement Design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AU" dirty="0" smtClean="0"/>
                  <a:t>The fatigue relationship for asphalt can be used in calculations (CIRCLY), as follows</a:t>
                </a:r>
              </a:p>
              <a:p>
                <a:endParaRPr lang="en-AU" dirty="0" smtClean="0"/>
              </a:p>
              <a:p>
                <a:pPr marL="457200" lvl="1" indent="0" algn="ctr">
                  <a:buNone/>
                </a:pPr>
                <a:r>
                  <a:rPr lang="pt-BR" dirty="0" smtClean="0"/>
                  <a:t>N = RF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baseline="3000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i="1" baseline="3000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AU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6918(0.856</m:t>
                                </m:r>
                                <m:r>
                                  <a:rPr lang="en-AU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𝑉𝐵</m:t>
                                </m:r>
                                <m:r>
                                  <a:rPr lang="en-AU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+1.08) 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pt-B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𝑚𝑖𝑥</m:t>
                                    </m:r>
                                  </m:sub>
                                  <m:sup/>
                                </m:sSubSup>
                                <m:r>
                                  <a:rPr lang="en-AU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µƐ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b="0" i="1" baseline="3000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AU" baseline="30000" dirty="0" smtClean="0"/>
              </a:p>
              <a:p>
                <a:pPr marL="457200" lvl="1" indent="0">
                  <a:buNone/>
                </a:pPr>
                <a:r>
                  <a:rPr lang="en-AU" sz="1500" dirty="0" smtClean="0"/>
                  <a:t>Where:	N</a:t>
                </a:r>
                <a:r>
                  <a:rPr lang="en-AU" sz="1500" dirty="0"/>
                  <a:t> </a:t>
                </a:r>
                <a:r>
                  <a:rPr lang="en-AU" sz="1500" dirty="0" smtClean="0"/>
                  <a:t>= allowable repetitions</a:t>
                </a:r>
              </a:p>
              <a:p>
                <a:pPr marL="457200" lvl="1" indent="0">
                  <a:buNone/>
                </a:pPr>
                <a:r>
                  <a:rPr lang="en-AU" sz="1500" dirty="0" smtClean="0"/>
                  <a:t>		</a:t>
                </a:r>
                <a:r>
                  <a:rPr lang="en-AU" sz="1500" dirty="0" err="1" smtClean="0"/>
                  <a:t>S</a:t>
                </a:r>
                <a:r>
                  <a:rPr lang="en-AU" sz="1500" baseline="-25000" dirty="0" err="1" smtClean="0"/>
                  <a:t>mix</a:t>
                </a:r>
                <a:r>
                  <a:rPr lang="en-AU" sz="1500" dirty="0" smtClean="0"/>
                  <a:t> = Modulus of foamed bitumen stabilised material</a:t>
                </a:r>
              </a:p>
              <a:p>
                <a:pPr marL="457200" lvl="1" indent="0">
                  <a:buNone/>
                </a:pPr>
                <a:r>
                  <a:rPr lang="en-AU" sz="1500" dirty="0" smtClean="0"/>
                  <a:t>		V</a:t>
                </a:r>
                <a:r>
                  <a:rPr lang="en-AU" sz="1500" baseline="-25000" dirty="0" smtClean="0"/>
                  <a:t>B</a:t>
                </a:r>
                <a:r>
                  <a:rPr lang="en-AU" sz="1500" dirty="0" smtClean="0"/>
                  <a:t> = % by volume of bitumen in the stabilised material</a:t>
                </a:r>
              </a:p>
              <a:p>
                <a:pPr marL="457200" lvl="1" indent="0">
                  <a:buNone/>
                </a:pPr>
                <a:r>
                  <a:rPr lang="en-AU" sz="1500" dirty="0" smtClean="0"/>
                  <a:t>		RF = reliability factor (=1 for rehabilitation)</a:t>
                </a:r>
                <a:endParaRPr lang="en-AU" sz="1500" baseline="30000" dirty="0" smtClean="0"/>
              </a:p>
              <a:p>
                <a:pPr marL="457200" lvl="1" indent="0">
                  <a:buNone/>
                </a:pPr>
                <a:endParaRPr lang="en-AU" sz="1500" baseline="30000" dirty="0" smtClean="0"/>
              </a:p>
              <a:p>
                <a:r>
                  <a:rPr lang="en-AU" dirty="0" smtClean="0"/>
                  <a:t>This means greater allowable repetitions for the same thickness of pavement layers</a:t>
                </a:r>
              </a:p>
              <a:p>
                <a:r>
                  <a:rPr lang="en-AU" dirty="0" smtClean="0"/>
                  <a:t>RMS puts a cap on </a:t>
                </a:r>
                <a:r>
                  <a:rPr lang="en-AU" dirty="0" err="1" smtClean="0"/>
                  <a:t>S</a:t>
                </a:r>
                <a:r>
                  <a:rPr lang="en-AU" baseline="-25000" dirty="0" err="1" smtClean="0"/>
                  <a:t>mix</a:t>
                </a:r>
                <a:r>
                  <a:rPr lang="en-AU" dirty="0" smtClean="0"/>
                  <a:t> of 2500 </a:t>
                </a:r>
                <a:r>
                  <a:rPr lang="en-AU" dirty="0" err="1" smtClean="0"/>
                  <a:t>Mpa</a:t>
                </a:r>
                <a:r>
                  <a:rPr lang="en-AU" dirty="0" smtClean="0"/>
                  <a:t> (close to some asphalts)</a:t>
                </a:r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457200" lvl="1" indent="0" algn="ctr">
                  <a:buNone/>
                </a:pPr>
                <a:endParaRPr lang="en-AU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Suitability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Differs for RMS and QMR</a:t>
            </a:r>
          </a:p>
          <a:p>
            <a:pPr lvl="1"/>
            <a:r>
              <a:rPr lang="en-AU" dirty="0" smtClean="0"/>
              <a:t>RMS</a:t>
            </a:r>
          </a:p>
          <a:p>
            <a:pPr lvl="2"/>
            <a:r>
              <a:rPr lang="en-AU" dirty="0" smtClean="0"/>
              <a:t>Binder (RMS R76)</a:t>
            </a:r>
          </a:p>
          <a:p>
            <a:pPr lvl="2"/>
            <a:r>
              <a:rPr lang="en-AU" dirty="0" smtClean="0"/>
              <a:t>Foamed bitumen expansion ratio of 10 and minimum half life of 20 seconds</a:t>
            </a:r>
          </a:p>
          <a:p>
            <a:pPr lvl="2"/>
            <a:r>
              <a:rPr lang="en-AU" dirty="0" smtClean="0"/>
              <a:t>Particle distribution as for Material to be bound (RMS 3051)</a:t>
            </a:r>
          </a:p>
          <a:p>
            <a:pPr lvl="2"/>
            <a:r>
              <a:rPr lang="en-AU" dirty="0" smtClean="0"/>
              <a:t>Plasticity requirements (</a:t>
            </a:r>
            <a:r>
              <a:rPr lang="en-AU" dirty="0" err="1" smtClean="0"/>
              <a:t>Austroads</a:t>
            </a:r>
            <a:r>
              <a:rPr lang="en-AU" dirty="0" smtClean="0"/>
              <a:t> PI&lt;10%) – lime can be added to reduce plasticity</a:t>
            </a:r>
          </a:p>
          <a:p>
            <a:pPr lvl="2"/>
            <a:r>
              <a:rPr lang="en-AU" dirty="0" smtClean="0"/>
              <a:t>Test material with foamed bitumen to obtain average resilient modulus</a:t>
            </a:r>
          </a:p>
          <a:p>
            <a:pPr lvl="2"/>
            <a:r>
              <a:rPr lang="en-AU" dirty="0" smtClean="0"/>
              <a:t>Plot the average resilient modulus against binder content to determine bitumen application rate require to satisfy table below</a:t>
            </a:r>
          </a:p>
        </p:txBody>
      </p:sp>
    </p:spTree>
    <p:extLst>
      <p:ext uri="{BB962C8B-B14F-4D97-AF65-F5344CB8AC3E}">
        <p14:creationId xmlns:p14="http://schemas.microsoft.com/office/powerpoint/2010/main" val="34543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Suitability Assessment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3613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851920" y="342900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3095836" y="3183219"/>
            <a:ext cx="208823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 smtClean="0"/>
              <a:t>Gravel 2.1 and 2.3 do not meet minimum initial resilient modulus</a:t>
            </a:r>
            <a:endParaRPr lang="en-A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1340768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Blend D meets minimum initial resilient modulus and also minimum soaked resilient modulus</a:t>
            </a:r>
            <a:endParaRPr lang="en-AU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96036" y="1802433"/>
            <a:ext cx="180020" cy="25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55976" y="1802433"/>
            <a:ext cx="540060" cy="97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Austroads</a:t>
            </a:r>
            <a:r>
              <a:rPr lang="en-AU" dirty="0" smtClean="0"/>
              <a:t> Design Procedure for Foamed Bitumen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26" y="3356993"/>
            <a:ext cx="8229600" cy="1152128"/>
          </a:xfrm>
        </p:spPr>
        <p:txBody>
          <a:bodyPr/>
          <a:lstStyle/>
          <a:p>
            <a:r>
              <a:rPr lang="en-AU" dirty="0" smtClean="0"/>
              <a:t>Long Term Modulus (based on laboratory trials)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909075" cy="28803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57478" cy="46805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1"/>
            <a:ext cx="8229600" cy="20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Initial Modulus (needed because it is assumed that the road will be open within 3 hours of stabilisation)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0872" y="436510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Adjustments for climate, rate of load</a:t>
            </a:r>
          </a:p>
        </p:txBody>
      </p:sp>
    </p:spTree>
    <p:extLst>
      <p:ext uri="{BB962C8B-B14F-4D97-AF65-F5344CB8AC3E}">
        <p14:creationId xmlns:p14="http://schemas.microsoft.com/office/powerpoint/2010/main" val="21944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6" grpId="0"/>
      <p:bldP spid="6" grpId="1"/>
      <p:bldP spid="6" grpId="2"/>
      <p:bldP spid="6" grpId="3"/>
      <p:bldP spid="6" grpId="4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Then the following fatigue relationship is used in calculations (CIRCLY)</a:t>
            </a:r>
          </a:p>
          <a:p>
            <a:endParaRPr lang="en-AU" dirty="0" smtClean="0"/>
          </a:p>
          <a:p>
            <a:pPr marL="457200" lvl="1" indent="0">
              <a:buNone/>
            </a:pPr>
            <a:endParaRPr lang="en-AU" sz="1500" baseline="30000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greater allowable repetitions for the same thickness of pavement layers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RMS puts a cap on </a:t>
            </a:r>
            <a:r>
              <a:rPr lang="en-AU" dirty="0" err="1" smtClean="0"/>
              <a:t>S</a:t>
            </a:r>
            <a:r>
              <a:rPr lang="en-AU" baseline="-25000" dirty="0" err="1" smtClean="0"/>
              <a:t>mix</a:t>
            </a:r>
            <a:r>
              <a:rPr lang="en-AU" dirty="0" smtClean="0"/>
              <a:t> of 2500 </a:t>
            </a:r>
            <a:r>
              <a:rPr lang="en-AU" dirty="0" err="1" smtClean="0"/>
              <a:t>Mpa</a:t>
            </a:r>
            <a:r>
              <a:rPr lang="en-AU" dirty="0" smtClean="0"/>
              <a:t> (close to some asphalts)</a:t>
            </a:r>
          </a:p>
          <a:p>
            <a:pPr marL="0" indent="0">
              <a:buNone/>
            </a:pPr>
            <a:endParaRPr lang="en-AU" dirty="0" smtClean="0"/>
          </a:p>
          <a:p>
            <a:pPr marL="457200" lvl="1" indent="0" algn="ctr">
              <a:buNone/>
            </a:pPr>
            <a:endParaRPr lang="en-AU" baseline="30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err="1" smtClean="0"/>
              <a:t>Austroads</a:t>
            </a:r>
            <a:r>
              <a:rPr lang="en-AU" dirty="0" smtClean="0"/>
              <a:t> Design Procedure for Foamed Bitumen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32562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0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41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Regional Geology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" y="977056"/>
            <a:ext cx="8984967" cy="57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1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Minimum Surface Requirements</a:t>
            </a:r>
          </a:p>
          <a:p>
            <a:pPr marL="0" indent="0">
              <a:buNone/>
              <a:tabLst>
                <a:tab pos="628650" algn="l"/>
                <a:tab pos="3406775" algn="l"/>
              </a:tabLst>
            </a:pPr>
            <a:r>
              <a:rPr lang="en-AU" dirty="0" smtClean="0"/>
              <a:t>	&lt; 1x10</a:t>
            </a:r>
            <a:r>
              <a:rPr lang="en-AU" baseline="30000" dirty="0" smtClean="0"/>
              <a:t>7</a:t>
            </a:r>
            <a:r>
              <a:rPr lang="en-AU" dirty="0" smtClean="0"/>
              <a:t> ESA	Spray seal or hot mix AC</a:t>
            </a:r>
          </a:p>
          <a:p>
            <a:pPr marL="0" indent="0">
              <a:buNone/>
              <a:tabLst>
                <a:tab pos="628650" algn="l"/>
                <a:tab pos="3406775" algn="l"/>
              </a:tabLst>
            </a:pPr>
            <a:r>
              <a:rPr lang="en-AU" dirty="0"/>
              <a:t>	</a:t>
            </a:r>
            <a:r>
              <a:rPr lang="en-AU" dirty="0">
                <a:latin typeface="Calibri"/>
              </a:rPr>
              <a:t>≥</a:t>
            </a:r>
            <a:r>
              <a:rPr lang="en-AU" dirty="0"/>
              <a:t> 1x10</a:t>
            </a:r>
            <a:r>
              <a:rPr lang="en-AU" baseline="30000" dirty="0"/>
              <a:t>7</a:t>
            </a:r>
            <a:r>
              <a:rPr lang="en-AU" dirty="0"/>
              <a:t> ESA </a:t>
            </a:r>
            <a:r>
              <a:rPr lang="en-AU" dirty="0" smtClean="0"/>
              <a:t>	30 to 40 mm AC (minimum)</a:t>
            </a:r>
          </a:p>
          <a:p>
            <a:pPr marL="0" indent="0">
              <a:buNone/>
            </a:pPr>
            <a:endParaRPr lang="en-AU" dirty="0" smtClean="0"/>
          </a:p>
          <a:p>
            <a:pPr marL="457200" lvl="1" indent="0" algn="ctr">
              <a:buNone/>
            </a:pPr>
            <a:endParaRPr lang="en-AU" baseline="30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err="1" smtClean="0"/>
              <a:t>Austroads</a:t>
            </a:r>
            <a:r>
              <a:rPr lang="en-AU" dirty="0" smtClean="0"/>
              <a:t> Design Procedure for Foamed Bitumen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0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70038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Example</a:t>
            </a:r>
          </a:p>
          <a:p>
            <a:pPr marL="0" indent="0">
              <a:buNone/>
              <a:tabLst>
                <a:tab pos="628650" algn="l"/>
                <a:tab pos="3406775" algn="l"/>
              </a:tabLst>
            </a:pPr>
            <a:r>
              <a:rPr lang="en-AU" dirty="0" smtClean="0"/>
              <a:t>	</a:t>
            </a:r>
          </a:p>
          <a:p>
            <a:pPr marL="457200" lvl="1" indent="0" algn="ctr">
              <a:buNone/>
            </a:pPr>
            <a:endParaRPr lang="en-AU" baseline="30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err="1" smtClean="0"/>
              <a:t>Austroads</a:t>
            </a:r>
            <a:r>
              <a:rPr lang="en-AU" dirty="0" smtClean="0"/>
              <a:t> Design Procedure for Foamed Bitumen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60932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Existing Road</a:t>
            </a:r>
          </a:p>
          <a:p>
            <a:r>
              <a:rPr lang="en-AU" sz="2000" dirty="0" smtClean="0"/>
              <a:t>(poorly performing)</a:t>
            </a:r>
            <a:endParaRPr lang="en-A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0" y="2152650"/>
            <a:ext cx="7366655" cy="394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7300" y="2152650"/>
            <a:ext cx="4498796" cy="3796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547664" y="2660719"/>
            <a:ext cx="30963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Check Uncracked and cracked phase for bound base</a:t>
            </a:r>
            <a:endParaRPr lang="en-AU" sz="2400" dirty="0"/>
          </a:p>
        </p:txBody>
      </p:sp>
      <p:sp>
        <p:nvSpPr>
          <p:cNvPr id="6" name="Right Arrow 5"/>
          <p:cNvSpPr/>
          <p:nvPr/>
        </p:nvSpPr>
        <p:spPr>
          <a:xfrm>
            <a:off x="4788024" y="2924944"/>
            <a:ext cx="2232248" cy="335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868144" y="60932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Proposed Stabilised Road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609636"/>
            <a:ext cx="257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5 x 10</a:t>
            </a:r>
            <a:r>
              <a:rPr lang="en-AU" sz="2800" baseline="30000" dirty="0" smtClean="0"/>
              <a:t>6 </a:t>
            </a:r>
            <a:r>
              <a:rPr lang="en-AU" sz="2800" dirty="0" smtClean="0"/>
              <a:t>ESA</a:t>
            </a:r>
            <a:endParaRPr lang="en-AU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88024" y="2492896"/>
            <a:ext cx="0" cy="16300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29249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300 mm</a:t>
            </a:r>
            <a:endParaRPr lang="en-A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314096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Reconstruction </a:t>
            </a:r>
          </a:p>
          <a:p>
            <a:r>
              <a:rPr lang="en-AU" sz="2400" dirty="0" smtClean="0"/>
              <a:t>(</a:t>
            </a:r>
            <a:r>
              <a:rPr lang="en-AU" sz="2400" dirty="0" err="1" smtClean="0"/>
              <a:t>Austroads</a:t>
            </a:r>
            <a:r>
              <a:rPr lang="en-AU" sz="2400" dirty="0" smtClean="0"/>
              <a:t> Mechanistic) </a:t>
            </a:r>
          </a:p>
          <a:p>
            <a:r>
              <a:rPr lang="en-AU" sz="2400" dirty="0" smtClean="0"/>
              <a:t>480 mm thickness </a:t>
            </a:r>
          </a:p>
          <a:p>
            <a:r>
              <a:rPr lang="en-AU" sz="2400" dirty="0" smtClean="0"/>
              <a:t>(Base and </a:t>
            </a:r>
            <a:r>
              <a:rPr lang="en-AU" sz="2400" dirty="0" err="1" smtClean="0"/>
              <a:t>Subbase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46339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100 mm</a:t>
            </a:r>
            <a:endParaRPr lang="en-AU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88024" y="4103179"/>
            <a:ext cx="0" cy="127003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4" grpId="0" animBg="1"/>
      <p:bldP spid="4" grpId="1" animBg="1"/>
      <p:bldP spid="6" grpId="0" animBg="1"/>
      <p:bldP spid="6" grpId="1" animBg="1"/>
      <p:bldP spid="7" grpId="0"/>
      <p:bldP spid="7" grpId="1"/>
      <p:bldP spid="11" grpId="0"/>
      <p:bldP spid="13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Remove about 300 mm </a:t>
            </a:r>
          </a:p>
          <a:p>
            <a:r>
              <a:rPr lang="en-AU" dirty="0" smtClean="0"/>
              <a:t>Lime stabilise remaining </a:t>
            </a:r>
            <a:r>
              <a:rPr lang="en-AU" dirty="0" err="1" smtClean="0"/>
              <a:t>subbase</a:t>
            </a:r>
            <a:r>
              <a:rPr lang="en-AU" dirty="0" smtClean="0"/>
              <a:t> and subgrade blend</a:t>
            </a:r>
          </a:p>
          <a:p>
            <a:r>
              <a:rPr lang="en-AU" dirty="0" smtClean="0"/>
              <a:t>Re-use top 300 mm with foamed </a:t>
            </a:r>
            <a:r>
              <a:rPr lang="en-AU" smtClean="0"/>
              <a:t>bitumen stabilisation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457200" lvl="1" indent="0" algn="ctr">
              <a:buNone/>
            </a:pPr>
            <a:endParaRPr lang="en-AU" baseline="30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Newell Highway Proposed Stabilisation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28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128560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Normal Stabilisation Process</a:t>
            </a:r>
          </a:p>
          <a:p>
            <a:pPr lvl="1"/>
            <a:r>
              <a:rPr lang="en-AU" dirty="0" smtClean="0"/>
              <a:t>Run stabilised through the pavement (to stabilisation depth) to mix AC and </a:t>
            </a:r>
            <a:r>
              <a:rPr lang="en-AU" dirty="0" err="1" smtClean="0"/>
              <a:t>basecourse</a:t>
            </a:r>
            <a:endParaRPr lang="en-AU" dirty="0" smtClean="0"/>
          </a:p>
          <a:p>
            <a:pPr marL="457200" lvl="1" indent="0" algn="ctr">
              <a:buNone/>
            </a:pPr>
            <a:endParaRPr lang="en-AU" baseline="30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Foamed Bitumen Stabilisation Process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0718"/>
            <a:ext cx="6840760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014950"/>
            <a:ext cx="8460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000" dirty="0"/>
              <a:t>Apply quicklime to the </a:t>
            </a:r>
            <a:r>
              <a:rPr lang="en-AU" sz="3000" dirty="0" smtClean="0"/>
              <a:t>surface</a:t>
            </a:r>
            <a:endParaRPr lang="en-AU" sz="3000" dirty="0"/>
          </a:p>
        </p:txBody>
      </p:sp>
      <p:sp>
        <p:nvSpPr>
          <p:cNvPr id="4" name="Rectangle 3"/>
          <p:cNvSpPr/>
          <p:nvPr/>
        </p:nvSpPr>
        <p:spPr>
          <a:xfrm>
            <a:off x="-9058" y="3559016"/>
            <a:ext cx="81814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000" dirty="0"/>
              <a:t>Slake quicklime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000" dirty="0"/>
              <a:t>Mix the slake lime through the pavement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000" dirty="0"/>
              <a:t>Shape and lightly compact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000" dirty="0"/>
              <a:t>Apply foaming agent to hot asphalt in tank and stabilise through pavement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84391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2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AU" dirty="0" smtClean="0"/>
              <a:t>Excavate to the proposed stabilisation depth</a:t>
            </a:r>
          </a:p>
          <a:p>
            <a:pPr lvl="1"/>
            <a:r>
              <a:rPr lang="en-AU" dirty="0" smtClean="0"/>
              <a:t>Stockpile material</a:t>
            </a:r>
          </a:p>
          <a:p>
            <a:pPr lvl="1"/>
            <a:r>
              <a:rPr lang="en-AU" dirty="0" smtClean="0"/>
              <a:t>Stabilise additional 300 mm of existing </a:t>
            </a:r>
            <a:r>
              <a:rPr lang="en-AU" dirty="0" err="1" smtClean="0"/>
              <a:t>subbase</a:t>
            </a:r>
            <a:r>
              <a:rPr lang="en-AU" dirty="0" smtClean="0"/>
              <a:t> and subgrade with 8% to 10% lime (LSF + 2%)</a:t>
            </a:r>
          </a:p>
          <a:p>
            <a:pPr lvl="1"/>
            <a:r>
              <a:rPr lang="en-AU" dirty="0" smtClean="0"/>
              <a:t>Compact the stabilised material</a:t>
            </a:r>
          </a:p>
          <a:p>
            <a:pPr lvl="1"/>
            <a:r>
              <a:rPr lang="en-AU" dirty="0" smtClean="0"/>
              <a:t>Place stockpiled material on exposed surface</a:t>
            </a:r>
          </a:p>
          <a:p>
            <a:pPr lvl="1"/>
            <a:r>
              <a:rPr lang="en-AU" dirty="0" smtClean="0"/>
              <a:t>Apply quicklime to the surface</a:t>
            </a:r>
          </a:p>
          <a:p>
            <a:pPr lvl="1"/>
            <a:r>
              <a:rPr lang="en-AU" dirty="0" smtClean="0"/>
              <a:t>Slake quicklime</a:t>
            </a:r>
          </a:p>
          <a:p>
            <a:pPr lvl="1"/>
            <a:r>
              <a:rPr lang="en-AU" dirty="0" smtClean="0"/>
              <a:t>Mix the slake lime through the pavement </a:t>
            </a:r>
          </a:p>
          <a:p>
            <a:pPr lvl="1"/>
            <a:r>
              <a:rPr lang="en-AU" dirty="0" smtClean="0"/>
              <a:t>Shape and lightly compact</a:t>
            </a:r>
          </a:p>
          <a:p>
            <a:pPr lvl="1"/>
            <a:r>
              <a:rPr lang="en-AU" dirty="0" smtClean="0"/>
              <a:t>Apply foaming agent to hot asphalt in tank and stabilise through pavement</a:t>
            </a:r>
          </a:p>
          <a:p>
            <a:pPr marL="457200" lvl="1" indent="0" algn="ctr">
              <a:buNone/>
            </a:pPr>
            <a:endParaRPr lang="en-AU" baseline="30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Proposed Newell Highway Stabilisation Process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53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Lime Demand Test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0936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2780928"/>
            <a:ext cx="54726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Measure the amount of lime to return mix to pH of Lime</a:t>
            </a:r>
          </a:p>
          <a:p>
            <a:r>
              <a:rPr lang="en-AU" dirty="0" smtClean="0"/>
              <a:t>This is the Lime Saturation Factor – (LSF)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03848" y="213285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31840" y="3427259"/>
            <a:ext cx="576064" cy="1873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9712" y="3861048"/>
            <a:ext cx="54726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Need to add more than the LSF before permanent modification of material occurs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44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7"/>
            <a:ext cx="8229600" cy="820687"/>
          </a:xfrm>
        </p:spPr>
        <p:txBody>
          <a:bodyPr/>
          <a:lstStyle/>
          <a:p>
            <a:r>
              <a:rPr lang="en-AU" dirty="0" smtClean="0"/>
              <a:t>Two Methods           </a:t>
            </a:r>
            <a:r>
              <a:rPr lang="en-AU" dirty="0"/>
              <a:t>UCS v CBR</a:t>
            </a:r>
          </a:p>
          <a:p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Testing Regime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27969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UCS testing of subgrade blends with lime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Trialled different mixes at LSF LSF+2, LSF+4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Lime, quicklime, hydrated lime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70C0"/>
                </a:solidFill>
              </a:rPr>
              <a:t>Aim to get UCS of 2.5 MPa @ 28 days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276872"/>
            <a:ext cx="44644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CBR testing on subgrade blends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Mixes at LSF, LSF+2, LSF+4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70C0"/>
                </a:solidFill>
              </a:rPr>
              <a:t>Aim to get increase in soaked CBR to allow improvement in thickness design and better support for foamed bitumen </a:t>
            </a:r>
            <a:r>
              <a:rPr lang="en-AU" sz="2400" dirty="0" err="1" smtClean="0">
                <a:solidFill>
                  <a:srgbClr val="0070C0"/>
                </a:solidFill>
              </a:rPr>
              <a:t>basecourse</a:t>
            </a:r>
            <a:endParaRPr lang="en-AU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02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CBR Method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79825" algn="l"/>
              </a:tabLst>
            </a:pPr>
            <a:r>
              <a:rPr lang="en-AU" sz="3200" dirty="0" smtClean="0"/>
              <a:t>Subgrade	3.5%</a:t>
            </a:r>
          </a:p>
          <a:p>
            <a:pPr>
              <a:tabLst>
                <a:tab pos="3679825" algn="l"/>
              </a:tabLst>
            </a:pPr>
            <a:r>
              <a:rPr lang="en-AU" sz="3200" dirty="0" smtClean="0"/>
              <a:t>Deep Subgrade	2.5%</a:t>
            </a:r>
          </a:p>
          <a:p>
            <a:pPr>
              <a:tabLst>
                <a:tab pos="3679825" algn="l"/>
              </a:tabLst>
            </a:pPr>
            <a:r>
              <a:rPr lang="en-AU" sz="3200" dirty="0" smtClean="0"/>
              <a:t>Pavement Subgrade	3.5%</a:t>
            </a:r>
          </a:p>
          <a:p>
            <a:pPr>
              <a:tabLst>
                <a:tab pos="3679825" algn="l"/>
              </a:tabLst>
            </a:pPr>
            <a:r>
              <a:rPr lang="en-AU" sz="3200" dirty="0" smtClean="0"/>
              <a:t>Offline Subgrade	4.0%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573017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Overall Subgrade after 110 tests???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756084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500" dirty="0" smtClean="0"/>
              <a:t>3%</a:t>
            </a:r>
            <a:endParaRPr lang="en-AU" sz="14500" dirty="0"/>
          </a:p>
        </p:txBody>
      </p:sp>
    </p:spTree>
    <p:extLst>
      <p:ext uri="{BB962C8B-B14F-4D97-AF65-F5344CB8AC3E}">
        <p14:creationId xmlns:p14="http://schemas.microsoft.com/office/powerpoint/2010/main" val="25968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Scope of Investigation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DP provided:</a:t>
            </a:r>
          </a:p>
          <a:p>
            <a:pPr lvl="1"/>
            <a:r>
              <a:rPr lang="en-AU" dirty="0" smtClean="0"/>
              <a:t>investigation services;</a:t>
            </a:r>
          </a:p>
          <a:p>
            <a:pPr lvl="1"/>
            <a:r>
              <a:rPr lang="en-AU" dirty="0" smtClean="0"/>
              <a:t>factual reporting for submission to RMS; and</a:t>
            </a:r>
          </a:p>
          <a:p>
            <a:pPr lvl="1"/>
            <a:r>
              <a:rPr lang="en-AU" dirty="0" smtClean="0"/>
              <a:t>laboratory testing.</a:t>
            </a:r>
          </a:p>
        </p:txBody>
      </p:sp>
    </p:spTree>
    <p:extLst>
      <p:ext uri="{BB962C8B-B14F-4D97-AF65-F5344CB8AC3E}">
        <p14:creationId xmlns:p14="http://schemas.microsoft.com/office/powerpoint/2010/main" val="1155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AU" dirty="0"/>
              <a:t>Scope of Investigation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5224"/>
            <a:ext cx="237626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230206"/>
            <a:ext cx="541155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114 Test pits (shoulder, embankment, verge, offline)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32 Pavement bores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12 Piezometers (with monitoring for 16 months)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7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Scope of Investigation – Laboratory Testing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Subgrade</a:t>
            </a:r>
          </a:p>
          <a:p>
            <a:pPr lvl="1"/>
            <a:r>
              <a:rPr lang="en-AU" dirty="0" smtClean="0"/>
              <a:t>CBR testing (4 day, 10 day and 21 day soak) – 105 tests;</a:t>
            </a:r>
          </a:p>
          <a:p>
            <a:pPr lvl="1"/>
            <a:r>
              <a:rPr lang="en-AU" dirty="0" err="1" smtClean="0"/>
              <a:t>Atterberg</a:t>
            </a:r>
            <a:r>
              <a:rPr lang="en-AU" dirty="0" smtClean="0"/>
              <a:t> limits – 71 tests;</a:t>
            </a:r>
          </a:p>
          <a:p>
            <a:pPr lvl="1"/>
            <a:r>
              <a:rPr lang="en-AU" dirty="0" smtClean="0"/>
              <a:t>Particle size distribution including hydrometer – 24 tests;</a:t>
            </a:r>
          </a:p>
          <a:p>
            <a:pPr lvl="1"/>
            <a:r>
              <a:rPr lang="en-AU" dirty="0" smtClean="0"/>
              <a:t>Emerson – 21 tests</a:t>
            </a:r>
          </a:p>
          <a:p>
            <a:pPr lvl="1"/>
            <a:r>
              <a:rPr lang="en-AU" dirty="0" smtClean="0"/>
              <a:t>Acid </a:t>
            </a:r>
            <a:r>
              <a:rPr lang="en-AU" dirty="0" err="1" smtClean="0"/>
              <a:t>sulfate</a:t>
            </a:r>
            <a:r>
              <a:rPr lang="en-AU" dirty="0" smtClean="0"/>
              <a:t> testing – 50 tests</a:t>
            </a:r>
          </a:p>
          <a:p>
            <a:r>
              <a:rPr lang="en-AU" dirty="0" smtClean="0"/>
              <a:t>Pavement Materials</a:t>
            </a:r>
          </a:p>
          <a:p>
            <a:pPr lvl="1"/>
            <a:r>
              <a:rPr lang="en-AU" dirty="0" smtClean="0"/>
              <a:t>CBR testing (4 day soak) – 16 tests</a:t>
            </a:r>
          </a:p>
          <a:p>
            <a:pPr lvl="1"/>
            <a:r>
              <a:rPr lang="en-AU" dirty="0" err="1" smtClean="0"/>
              <a:t>Atterberg</a:t>
            </a:r>
            <a:r>
              <a:rPr lang="en-AU" dirty="0" smtClean="0"/>
              <a:t> limits – 16 tests</a:t>
            </a:r>
          </a:p>
          <a:p>
            <a:pPr lvl="1"/>
            <a:r>
              <a:rPr lang="en-AU" dirty="0" smtClean="0"/>
              <a:t>Particle size distribution including hydrometer – 16 tests;</a:t>
            </a:r>
          </a:p>
          <a:p>
            <a:r>
              <a:rPr lang="en-AU" dirty="0" smtClean="0"/>
              <a:t>Verge, Cutting and Bridge Sized Structures</a:t>
            </a:r>
          </a:p>
          <a:p>
            <a:pPr lvl="1"/>
            <a:r>
              <a:rPr lang="en-AU" dirty="0" smtClean="0"/>
              <a:t>CBR testing (10 day soak) – 10 tests;</a:t>
            </a:r>
          </a:p>
          <a:p>
            <a:pPr lvl="1"/>
            <a:r>
              <a:rPr lang="en-AU" dirty="0" err="1" smtClean="0"/>
              <a:t>Atterberg</a:t>
            </a:r>
            <a:r>
              <a:rPr lang="en-AU" dirty="0" smtClean="0"/>
              <a:t> limits – 10 tests</a:t>
            </a:r>
          </a:p>
          <a:p>
            <a:pPr lvl="1"/>
            <a:r>
              <a:rPr lang="en-AU" dirty="0" smtClean="0"/>
              <a:t>Particle size distribution including hydrometer – 10 tests;</a:t>
            </a:r>
          </a:p>
          <a:p>
            <a:pPr lvl="1"/>
            <a:r>
              <a:rPr lang="en-AU" dirty="0" smtClean="0"/>
              <a:t>Emerson - 4 tests</a:t>
            </a:r>
          </a:p>
          <a:p>
            <a:pPr lvl="1"/>
            <a:r>
              <a:rPr lang="en-AU" dirty="0" smtClean="0"/>
              <a:t>Acid </a:t>
            </a:r>
            <a:r>
              <a:rPr lang="en-AU" dirty="0" err="1" smtClean="0"/>
              <a:t>sulfate</a:t>
            </a:r>
            <a:r>
              <a:rPr lang="en-AU" dirty="0" smtClean="0"/>
              <a:t> testing – 45 tests</a:t>
            </a:r>
          </a:p>
          <a:p>
            <a:pPr lvl="1"/>
            <a:r>
              <a:rPr lang="en-AU" dirty="0" smtClean="0"/>
              <a:t>Soil </a:t>
            </a:r>
            <a:r>
              <a:rPr lang="en-AU" dirty="0" err="1" smtClean="0"/>
              <a:t>Aggressivity</a:t>
            </a:r>
            <a:r>
              <a:rPr lang="en-AU" dirty="0" smtClean="0"/>
              <a:t> testing – 8 tests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1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Scope of Investigation – Laboratory Testing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Subgrade</a:t>
            </a:r>
          </a:p>
          <a:p>
            <a:pPr lvl="1"/>
            <a:r>
              <a:rPr lang="en-AU" dirty="0" smtClean="0"/>
              <a:t>CBR testing (4 day, 10 day and 21 day soak) – 105 tests;</a:t>
            </a:r>
          </a:p>
          <a:p>
            <a:pPr lvl="1"/>
            <a:r>
              <a:rPr lang="en-AU" dirty="0" err="1" smtClean="0"/>
              <a:t>Atterberg</a:t>
            </a:r>
            <a:r>
              <a:rPr lang="en-AU" dirty="0" smtClean="0"/>
              <a:t> limits – 71 tests;</a:t>
            </a:r>
          </a:p>
          <a:p>
            <a:pPr lvl="1"/>
            <a:r>
              <a:rPr lang="en-AU" dirty="0" smtClean="0"/>
              <a:t>Particle size distribution including hydrometer – 24 tests;</a:t>
            </a:r>
          </a:p>
          <a:p>
            <a:pPr lvl="1"/>
            <a:r>
              <a:rPr lang="en-AU" dirty="0" smtClean="0"/>
              <a:t>Emerson – 21 tests</a:t>
            </a:r>
          </a:p>
          <a:p>
            <a:pPr lvl="1"/>
            <a:r>
              <a:rPr lang="en-AU" dirty="0" smtClean="0"/>
              <a:t>Acid </a:t>
            </a:r>
            <a:r>
              <a:rPr lang="en-AU" dirty="0" err="1" smtClean="0"/>
              <a:t>sulfate</a:t>
            </a:r>
            <a:r>
              <a:rPr lang="en-AU" dirty="0" smtClean="0"/>
              <a:t> testing – 50 tests</a:t>
            </a:r>
          </a:p>
          <a:p>
            <a:r>
              <a:rPr lang="en-AU" dirty="0" smtClean="0"/>
              <a:t>Pavement Materials</a:t>
            </a:r>
          </a:p>
          <a:p>
            <a:pPr lvl="1"/>
            <a:r>
              <a:rPr lang="en-AU" dirty="0" smtClean="0"/>
              <a:t>CBR testing (4 day soak) – 16 tests</a:t>
            </a:r>
          </a:p>
          <a:p>
            <a:pPr lvl="1"/>
            <a:r>
              <a:rPr lang="en-AU" dirty="0" err="1" smtClean="0"/>
              <a:t>Atterberg</a:t>
            </a:r>
            <a:r>
              <a:rPr lang="en-AU" dirty="0" smtClean="0"/>
              <a:t> limits – 16 tests</a:t>
            </a:r>
          </a:p>
          <a:p>
            <a:pPr lvl="1"/>
            <a:r>
              <a:rPr lang="en-AU" dirty="0" smtClean="0"/>
              <a:t>Particle size distribution including hydrometer – 16 tests;</a:t>
            </a:r>
          </a:p>
          <a:p>
            <a:r>
              <a:rPr lang="en-AU" dirty="0" smtClean="0"/>
              <a:t>Verge, Cutting and Bridge Sized Structures</a:t>
            </a:r>
          </a:p>
          <a:p>
            <a:pPr lvl="1"/>
            <a:r>
              <a:rPr lang="en-AU" dirty="0" smtClean="0"/>
              <a:t>CBR testing (10 day soak) – 10 tests;</a:t>
            </a:r>
          </a:p>
          <a:p>
            <a:pPr lvl="1"/>
            <a:r>
              <a:rPr lang="en-AU" dirty="0" err="1" smtClean="0"/>
              <a:t>Atterberg</a:t>
            </a:r>
            <a:r>
              <a:rPr lang="en-AU" dirty="0" smtClean="0"/>
              <a:t> limits – 10 tests</a:t>
            </a:r>
          </a:p>
          <a:p>
            <a:pPr lvl="1"/>
            <a:r>
              <a:rPr lang="en-AU" dirty="0" smtClean="0"/>
              <a:t>Particle size distribution including hydrometer – 10 tests;</a:t>
            </a:r>
          </a:p>
          <a:p>
            <a:pPr lvl="1"/>
            <a:r>
              <a:rPr lang="en-AU" dirty="0" smtClean="0"/>
              <a:t>Emerson - 4 tests</a:t>
            </a:r>
          </a:p>
          <a:p>
            <a:pPr lvl="1"/>
            <a:r>
              <a:rPr lang="en-AU" dirty="0" smtClean="0"/>
              <a:t>Acid </a:t>
            </a:r>
            <a:r>
              <a:rPr lang="en-AU" dirty="0" err="1" smtClean="0"/>
              <a:t>sulfate</a:t>
            </a:r>
            <a:r>
              <a:rPr lang="en-AU" dirty="0" smtClean="0"/>
              <a:t> testing – 45 tests</a:t>
            </a:r>
          </a:p>
          <a:p>
            <a:pPr lvl="1"/>
            <a:r>
              <a:rPr lang="en-AU" dirty="0" smtClean="0"/>
              <a:t>Soil </a:t>
            </a:r>
            <a:r>
              <a:rPr lang="en-AU" dirty="0" err="1" smtClean="0"/>
              <a:t>Aggressivity</a:t>
            </a:r>
            <a:r>
              <a:rPr lang="en-AU" dirty="0" smtClean="0"/>
              <a:t> testing – 8 tests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22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Scope of Investigation – Laboratory Testing</a:t>
            </a:r>
            <a:endParaRPr lang="en-AU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008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130 – 1 per 200 m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03648" y="1710100"/>
            <a:ext cx="90010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9552" y="2060848"/>
            <a:ext cx="4104456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547664" y="2780928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Predominantly on subgrade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 rot="283736">
            <a:off x="5300929" y="4294810"/>
            <a:ext cx="3672408" cy="5747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796136" y="439750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Subgrade lime stabilisation</a:t>
            </a:r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1547664" y="4453311"/>
            <a:ext cx="1656184" cy="2577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3203848" y="3751171"/>
            <a:ext cx="27903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Foamed Bitumen Stabilisation of Pavement </a:t>
            </a:r>
            <a:endParaRPr lang="en-AU" dirty="0"/>
          </a:p>
        </p:txBody>
      </p:sp>
      <p:sp>
        <p:nvSpPr>
          <p:cNvPr id="15" name="Oval 14"/>
          <p:cNvSpPr/>
          <p:nvPr/>
        </p:nvSpPr>
        <p:spPr>
          <a:xfrm>
            <a:off x="4139952" y="4640287"/>
            <a:ext cx="1854206" cy="25309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2483768" y="4074337"/>
            <a:ext cx="720080" cy="50783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99003" y="4397502"/>
            <a:ext cx="333037" cy="36933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560481"/>
              </p:ext>
            </p:extLst>
          </p:nvPr>
        </p:nvGraphicFramePr>
        <p:xfrm>
          <a:off x="457200" y="1600200"/>
          <a:ext cx="4330824" cy="32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429888"/>
              </p:ext>
            </p:extLst>
          </p:nvPr>
        </p:nvGraphicFramePr>
        <p:xfrm>
          <a:off x="4427984" y="1628800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9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Pavement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2780928"/>
            <a:ext cx="63367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3568" y="3429000"/>
            <a:ext cx="63367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40 mm to 50 mm AC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93558" y="2924944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160 mm to 250 mm Base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58543" y="3501008"/>
            <a:ext cx="289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100 mm to 300 mm </a:t>
            </a:r>
            <a:r>
              <a:rPr lang="en-AU" dirty="0" err="1" smtClean="0"/>
              <a:t>Subbase</a:t>
            </a:r>
            <a:r>
              <a:rPr lang="en-AU" dirty="0" smtClean="0"/>
              <a:t> (generally less than 200 mm)</a:t>
            </a:r>
            <a:endParaRPr lang="en-A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2564904"/>
            <a:ext cx="63367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568" y="4365104"/>
            <a:ext cx="63367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542" y="4509120"/>
            <a:ext cx="3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Clay and Sandy Clay Subgrade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27809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CBR = 8% to 45% (8 tests)</a:t>
            </a:r>
          </a:p>
          <a:p>
            <a:r>
              <a:rPr lang="en-AU" sz="1200" dirty="0" smtClean="0"/>
              <a:t>Clay and silt content = 17% – 23%</a:t>
            </a:r>
          </a:p>
          <a:p>
            <a:r>
              <a:rPr lang="en-AU" sz="1200" dirty="0" smtClean="0"/>
              <a:t>PI = 4% to 13%</a:t>
            </a:r>
            <a:endParaRPr lang="en-A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35730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CBR = 4.5% to 14% (8 tests)</a:t>
            </a:r>
          </a:p>
          <a:p>
            <a:r>
              <a:rPr lang="en-AU" sz="1200" dirty="0" smtClean="0"/>
              <a:t>Clay and silt content = 35% – 50%</a:t>
            </a:r>
          </a:p>
          <a:p>
            <a:r>
              <a:rPr lang="en-AU" sz="1200" dirty="0" smtClean="0"/>
              <a:t>PI = 5% to 17%</a:t>
            </a:r>
            <a:endParaRPr lang="en-A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448293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Shallow subgrade (30 tests)</a:t>
            </a:r>
          </a:p>
          <a:p>
            <a:r>
              <a:rPr lang="en-AU" sz="1200" dirty="0" smtClean="0"/>
              <a:t>CBR = 1.5% to 12%</a:t>
            </a:r>
          </a:p>
          <a:p>
            <a:r>
              <a:rPr lang="en-AU" sz="1200" dirty="0" smtClean="0"/>
              <a:t>Clay and silt content = 36% – 93%</a:t>
            </a:r>
          </a:p>
          <a:p>
            <a:r>
              <a:rPr lang="en-AU" sz="1200" dirty="0" smtClean="0"/>
              <a:t>PI = 18% to 59%</a:t>
            </a:r>
            <a:endParaRPr lang="en-A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58924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Deep Subgrade (20 tests)</a:t>
            </a:r>
          </a:p>
          <a:p>
            <a:r>
              <a:rPr lang="en-AU" sz="1200" dirty="0" smtClean="0"/>
              <a:t>CBR = 1.5% to 5%</a:t>
            </a:r>
          </a:p>
          <a:p>
            <a:r>
              <a:rPr lang="en-AU" sz="1200" dirty="0" smtClean="0"/>
              <a:t>Clay and silt content = 56% – 90%</a:t>
            </a:r>
          </a:p>
          <a:p>
            <a:r>
              <a:rPr lang="en-AU" sz="1200" dirty="0" smtClean="0"/>
              <a:t>PI = 31% to 49%</a:t>
            </a:r>
            <a:endParaRPr lang="en-A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21580" y="17728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Poor quality base and </a:t>
            </a:r>
            <a:r>
              <a:rPr lang="en-AU" dirty="0" err="1" smtClean="0">
                <a:solidFill>
                  <a:srgbClr val="00B050"/>
                </a:solidFill>
              </a:rPr>
              <a:t>subase</a:t>
            </a:r>
            <a:r>
              <a:rPr lang="en-AU" dirty="0" smtClean="0">
                <a:solidFill>
                  <a:srgbClr val="00B050"/>
                </a:solidFill>
              </a:rPr>
              <a:t> material</a:t>
            </a:r>
            <a:endParaRPr lang="en-AU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>
            <a:stCxn id="23" idx="1"/>
            <a:endCxn id="10" idx="3"/>
          </p:cNvCxnSpPr>
          <p:nvPr/>
        </p:nvCxnSpPr>
        <p:spPr>
          <a:xfrm flipH="1">
            <a:off x="3221850" y="2095982"/>
            <a:ext cx="2999730" cy="101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1"/>
          </p:cNvCxnSpPr>
          <p:nvPr/>
        </p:nvCxnSpPr>
        <p:spPr>
          <a:xfrm flipH="1">
            <a:off x="3350261" y="2095982"/>
            <a:ext cx="2871319" cy="1621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60232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Weak Subgrade</a:t>
            </a:r>
            <a:endParaRPr lang="en-AU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>
            <a:stCxn id="29" idx="1"/>
            <a:endCxn id="14" idx="3"/>
          </p:cNvCxnSpPr>
          <p:nvPr/>
        </p:nvCxnSpPr>
        <p:spPr>
          <a:xfrm flipH="1" flipV="1">
            <a:off x="3491879" y="4693786"/>
            <a:ext cx="3168353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1277</Words>
  <Application>Microsoft Office PowerPoint</Application>
  <PresentationFormat>On-screen Show (4:3)</PresentationFormat>
  <Paragraphs>214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Newell Highway Upgrade Project</vt:lpstr>
      <vt:lpstr>Regional Geology</vt:lpstr>
      <vt:lpstr>Scope of Investigation</vt:lpstr>
      <vt:lpstr>Scope of Investigation</vt:lpstr>
      <vt:lpstr>Scope of Investigation – Laboratory Testing</vt:lpstr>
      <vt:lpstr>Scope of Investigation – Laboratory Testing</vt:lpstr>
      <vt:lpstr>Scope of Investigation – Laboratory Testing</vt:lpstr>
      <vt:lpstr>PowerPoint Presentation</vt:lpstr>
      <vt:lpstr>Existing Pavement</vt:lpstr>
      <vt:lpstr>What is foamed bitumen? </vt:lpstr>
      <vt:lpstr>What benefits?</vt:lpstr>
      <vt:lpstr>What Disadvantages?</vt:lpstr>
      <vt:lpstr>PowerPoint Presentation</vt:lpstr>
      <vt:lpstr>Where has it been done in Aus?</vt:lpstr>
      <vt:lpstr>Advantages for Pavement Design</vt:lpstr>
      <vt:lpstr>Suitability Assessment</vt:lpstr>
      <vt:lpstr>Suitability Assessment</vt:lpstr>
      <vt:lpstr>Austroads Design Procedure for Foamed Bitumen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Lime Demand Test</vt:lpstr>
      <vt:lpstr>Testing Regime</vt:lpstr>
      <vt:lpstr>CBR Method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foamed bitumen?</dc:title>
  <dc:creator>Michael Gawn</dc:creator>
  <cp:lastModifiedBy>Michael Gawn</cp:lastModifiedBy>
  <cp:revision>47</cp:revision>
  <dcterms:created xsi:type="dcterms:W3CDTF">2018-01-04T20:59:36Z</dcterms:created>
  <dcterms:modified xsi:type="dcterms:W3CDTF">2018-01-28T22:23:48Z</dcterms:modified>
</cp:coreProperties>
</file>